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49"/>
  </p:notesMasterIdLst>
  <p:sldIdLst>
    <p:sldId id="1066" r:id="rId3"/>
    <p:sldId id="295" r:id="rId4"/>
    <p:sldId id="1053" r:id="rId5"/>
    <p:sldId id="1054" r:id="rId6"/>
    <p:sldId id="257" r:id="rId7"/>
    <p:sldId id="258" r:id="rId8"/>
    <p:sldId id="259" r:id="rId9"/>
    <p:sldId id="261" r:id="rId10"/>
    <p:sldId id="260" r:id="rId11"/>
    <p:sldId id="262" r:id="rId12"/>
    <p:sldId id="264" r:id="rId13"/>
    <p:sldId id="263" r:id="rId14"/>
    <p:sldId id="1037" r:id="rId15"/>
    <p:sldId id="1060" r:id="rId16"/>
    <p:sldId id="267" r:id="rId17"/>
    <p:sldId id="1056" r:id="rId18"/>
    <p:sldId id="1057" r:id="rId19"/>
    <p:sldId id="1058" r:id="rId20"/>
    <p:sldId id="1007" r:id="rId21"/>
    <p:sldId id="1006" r:id="rId22"/>
    <p:sldId id="1061" r:id="rId23"/>
    <p:sldId id="1046" r:id="rId24"/>
    <p:sldId id="1047" r:id="rId25"/>
    <p:sldId id="1059" r:id="rId26"/>
    <p:sldId id="1004" r:id="rId27"/>
    <p:sldId id="1062" r:id="rId28"/>
    <p:sldId id="1063" r:id="rId29"/>
    <p:sldId id="1064" r:id="rId30"/>
    <p:sldId id="1049" r:id="rId31"/>
    <p:sldId id="1050" r:id="rId32"/>
    <p:sldId id="1065" r:id="rId33"/>
    <p:sldId id="1051" r:id="rId34"/>
    <p:sldId id="285" r:id="rId35"/>
    <p:sldId id="286" r:id="rId36"/>
    <p:sldId id="287" r:id="rId37"/>
    <p:sldId id="289" r:id="rId38"/>
    <p:sldId id="296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6"/>
    <p:restoredTop sz="94633"/>
  </p:normalViewPr>
  <p:slideViewPr>
    <p:cSldViewPr snapToGrid="0">
      <p:cViewPr varScale="1">
        <p:scale>
          <a:sx n="151" d="100"/>
          <a:sy n="151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4D252-D1EF-AD49-942C-4E92CAE2F333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4161B-68DF-BC4D-B828-600649CC0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79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6CC3EDCD-CD37-78B4-F905-18C613A3B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>
            <a:extLst>
              <a:ext uri="{FF2B5EF4-FFF2-40B4-BE49-F238E27FC236}">
                <a16:creationId xmlns:a16="http://schemas.microsoft.com/office/drawing/2014/main" id="{CD7227FA-AAEB-86B1-5054-2EC4FF2552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>
            <a:extLst>
              <a:ext uri="{FF2B5EF4-FFF2-40B4-BE49-F238E27FC236}">
                <a16:creationId xmlns:a16="http://schemas.microsoft.com/office/drawing/2014/main" id="{20477792-233A-7D97-DF3A-A4F155C851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741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2046f3a8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352046f3a8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7E09AC2B-9BDD-1C29-7406-C5573C5D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8BBB014F-DB44-09AB-21DC-159ACA5FE3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D5834658-1C01-B78E-9BC1-7A469E9FD3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6360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6c3f1a7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2" name="Google Shape;142;g356c3f1a7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44321005-ADBC-4724-AA1A-47C9F3A15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D06F2687-0318-754A-1BD7-C033E4B1AD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9F57955D-BD28-C6B6-A808-7DF975D77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466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8654683-849C-779C-1F37-985687263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28C8935E-9BEE-AA94-A6C2-22055F137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65CF914D-0B53-C6EE-0D95-5979CB076D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261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7513437-25E0-3BB1-4FB6-8CEE807D9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230B9DB-F2AE-A0B6-7741-F1E7DEB0CC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B53DC7D8-3B9F-B4D3-FC07-26ADB9C324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44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B066DAD0-11F2-6042-FFCC-8FAFADFF2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CE77B09A-F085-0A8E-1E04-BDF47A932C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1FE6FCFE-9739-E646-53D2-D9EEE71169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174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F5E8A4CA-470C-C386-AC26-3B23CBAEE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2046f3a82_0_108:notes">
            <a:extLst>
              <a:ext uri="{FF2B5EF4-FFF2-40B4-BE49-F238E27FC236}">
                <a16:creationId xmlns:a16="http://schemas.microsoft.com/office/drawing/2014/main" id="{E9B65FF1-1F9C-824A-8D6B-998D3D2FA2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352046f3a82_0_108:notes">
            <a:extLst>
              <a:ext uri="{FF2B5EF4-FFF2-40B4-BE49-F238E27FC236}">
                <a16:creationId xmlns:a16="http://schemas.microsoft.com/office/drawing/2014/main" id="{4C58BB95-1C6D-AC6B-822A-F1E5A3E491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408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54161B-68DF-BC4D-B828-600649CC07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7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10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701D43F-BD50-E6B3-952B-0BFC0A699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AA6839C2-968B-9465-7237-EFF866352A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1CA94566-BCDC-BD3F-14CC-F53A7E332B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55213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3E0AE45-C9DA-F2B6-9633-D40415E3D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3A46B699-6A07-FE6E-3AE0-0980907377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082AD2A7-851A-29E5-E0FE-3189E4B81F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02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2046f3a8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2" name="Google Shape;292;g352046f3a8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65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2046f3a8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352046f3a8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694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2046f3a82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352046f3a82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8469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2046f3a8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1" name="Google Shape;331;g352046f3a8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230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EDB3EA73-20F7-BA8B-06A1-06497EC02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6c3f1a739_0_2063:notes">
            <a:extLst>
              <a:ext uri="{FF2B5EF4-FFF2-40B4-BE49-F238E27FC236}">
                <a16:creationId xmlns:a16="http://schemas.microsoft.com/office/drawing/2014/main" id="{B4CBF2D6-B262-76F4-1C5A-8257059FCB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g356c3f1a739_0_2063:notes">
            <a:extLst>
              <a:ext uri="{FF2B5EF4-FFF2-40B4-BE49-F238E27FC236}">
                <a16:creationId xmlns:a16="http://schemas.microsoft.com/office/drawing/2014/main" id="{103ACA48-32F2-7B4A-61C4-9CEE48F14D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6890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c3f1a73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356c3f1a73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6A471FC8-BC7E-4EBB-591C-9E0C0956D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75BDFA20-AD55-5198-48DF-1020319FD8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D06FC3B5-316B-D450-0C15-982A218756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1772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6c3f1a739_0_8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8" name="Google Shape;168;g356c3f1a739_0_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c3f1a739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6" name="Google Shape;176;g356c3f1a739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6c3f1a739_0_10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2" name="Google Shape;182;g356c3f1a739_0_10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6c3f1a73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" name="Google Shape;188;g356c3f1a73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6c3f1a739_0_1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g356c3f1a739_0_1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6c3f1a73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1" name="Google Shape;221;g356c3f1a73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6c3f1a739_0_1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356c3f1a739_0_1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6c3f1a739_0_1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356c3f1a739_0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0260849D-925B-CF01-06C5-181124E3C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>
            <a:extLst>
              <a:ext uri="{FF2B5EF4-FFF2-40B4-BE49-F238E27FC236}">
                <a16:creationId xmlns:a16="http://schemas.microsoft.com/office/drawing/2014/main" id="{82D67F1C-F39D-A102-6BA4-12666B793D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>
            <a:extLst>
              <a:ext uri="{FF2B5EF4-FFF2-40B4-BE49-F238E27FC236}">
                <a16:creationId xmlns:a16="http://schemas.microsoft.com/office/drawing/2014/main" id="{A2569BA2-C4EA-7ED2-7538-58297192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83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c2a5238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g356c2a5238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6c3f1a739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356c3f1a739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6c3f1a739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g356c3f1a739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2046f3a8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352046f3a8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35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2046f3a82_0_97:notes"/>
          <p:cNvSpPr txBox="1">
            <a:spLocks noGrp="1"/>
          </p:cNvSpPr>
          <p:nvPr>
            <p:ph type="body" idx="1"/>
          </p:nvPr>
        </p:nvSpPr>
        <p:spPr>
          <a:xfrm>
            <a:off x="914300" y="4342183"/>
            <a:ext cx="5029500" cy="41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6850" tIns="86850" rIns="86850" bIns="868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g352046f3a8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82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Title, 4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550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800064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3"/>
          </p:nvPr>
        </p:nvSpPr>
        <p:spPr>
          <a:xfrm>
            <a:off x="975276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"/>
          </p:nvPr>
        </p:nvSpPr>
        <p:spPr>
          <a:xfrm>
            <a:off x="62485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5"/>
          </p:nvPr>
        </p:nvSpPr>
        <p:spPr>
          <a:xfrm>
            <a:off x="800064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6"/>
          </p:nvPr>
        </p:nvSpPr>
        <p:spPr>
          <a:xfrm>
            <a:off x="975276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0873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4C75D-DE87-8B11-F907-5A4244384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96183-D23D-0AC5-239F-B7358460F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C3065-8F17-40B6-1E07-2B5FE02F2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83F1-BF6E-4A98-8153-BAC9ABDE7CE3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FBA9-E7AA-ADD5-71F4-E17583642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F530-E02E-2FDE-C5B8-0F7F8BFC8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9840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F674-880A-A907-A3A1-6E09E3515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1E15-694E-CED7-080C-5EBA69B64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6254F-A2B7-7CEC-9255-6A40038B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76E92-E5C8-4FF8-B2BE-A516F6A1724E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2F81-7010-0787-D889-5C3913FD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CC6E8-B3D1-7168-D887-4BC5B3DF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8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966B-053B-9951-2E7B-55A5B51B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B954-78BF-46AC-FE6E-B9ED5150F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59667-ECB6-C63A-5C30-79FB1404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B232-C681-46A2-B21F-2BD21E9CA134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3D43B-6CAD-4BB6-0755-50138E75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BB57-C510-69F5-ED60-EFF59F86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6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DF01-A478-7D2D-50E8-F0185AE6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51C8D-E64A-1B26-4B6F-47E4FD982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34BC6-86B1-580B-0E3F-610552ED1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BEF7B-6074-80A4-91D0-C4695BC56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BE26E-66F9-4E5F-9E07-CA7CDB200281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9BA9F-AF81-7B55-E7BC-FECDCDEDD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824B0-5FA0-7B9E-8A20-E5A5E8EF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83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83B3-5D3F-C5E8-549A-0EBB6CB39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F9955B-BA50-CE2A-7D22-62D5C5717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5D05C-BEBA-0E1F-52E2-2614B7E25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FF3774-2CB6-32B0-A092-0636378B4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F5F76-904E-3A82-7E11-04F7B4E94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6E6B9E-48B5-FC70-5FA6-95958172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1A01C-F286-49E7-998E-3D5BB613F99A}" type="datetimeFigureOut">
              <a:rPr lang="en-US" smtClean="0"/>
              <a:t>9/2/25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1FF01-A7FE-3603-BE56-04C48ADF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3BDDA5-0A29-F2B1-2744-40EA3CB9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8492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3ED6-E625-49DA-DE7E-146B2D9A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4F4D5A-D4EF-966C-F1C0-C6FCCFDD4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C2C0A-F771-42D9-AAB0-90C3A2B0FEAD}" type="datetimeFigureOut">
              <a:rPr lang="en-US" smtClean="0"/>
              <a:t>9/2/25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03B763-1038-5A6C-1BFA-E2D573B64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3D9FD-EFE5-54C6-6147-D5EAA47A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87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C610B5-4A5F-40A9-15F0-966539C7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2A270-409D-4410-9649-B7481576446C}" type="datetimeFigureOut">
              <a:rPr lang="en-US" smtClean="0"/>
              <a:t>9/2/25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0F9FF1-A92E-72F6-E450-5F7EE835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ACECF-C3E4-865E-F899-D7AC18AD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60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A646-0338-98C5-7218-4B3978FA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F8D2-69AC-5B2C-13C3-23CA52024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8A13D5-E137-AECF-3C21-8AFCB7E05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4DC89-C41D-763C-65B3-C814238D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00AA3-798A-4433-8927-6E115914B6EF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0D9B-3DB5-09E1-25F2-2A66FA3A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D7CAA7-D1DC-1B53-732D-29619CDA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20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9618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CBF4-2BE3-B871-662B-0C46F28F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56FCE-B35E-E8B8-31BB-E8E0695793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4762-59AF-2C07-0CC8-4472BC528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93FF6-B97C-84EB-6ED6-FD31B767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22871-0F85-43DC-99D7-CA8E7437E2EC}" type="datetimeFigureOut">
              <a:rPr lang="en-US" smtClean="0"/>
              <a:t>9/2/25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062D9-E567-1C6B-197A-45B1B655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54C97-D20C-EFF4-B24E-682A3D3D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5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9C85F-8B5D-D5B8-0793-7E6B9735A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A4287-4417-3307-40D1-5EEE6F54B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580B2-C6AE-99F6-6ED5-1A2903F6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BE5A2-57A1-4629-B29D-D386573AF9F3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6A700-03A4-BD6F-F8D0-84D42C14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33AE0-D017-BF1B-CC7A-210A217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4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748F7-0B52-3ED0-6253-767A5F316A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2F34B5-CC69-B5D2-10AD-6DB231EC3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1399F-E412-B30E-754E-AFC8EAB6C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485-1B57-41B4-A998-97848CC136C2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7DCAF-1ACC-2FE2-342F-93459181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5240D-F04E-BD9B-5808-342698BB7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14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56c2a52386_2_61"/>
          <p:cNvSpPr txBox="1">
            <a:spLocks noGrp="1"/>
          </p:cNvSpPr>
          <p:nvPr>
            <p:ph type="body" idx="1"/>
          </p:nvPr>
        </p:nvSpPr>
        <p:spPr>
          <a:xfrm>
            <a:off x="4191000" y="6400800"/>
            <a:ext cx="381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Source Sans 3"/>
              <a:buNone/>
              <a:defRPr sz="2000">
                <a:solidFill>
                  <a:srgbClr val="FFF5CC"/>
                </a:solidFill>
              </a:defRPr>
            </a:lvl1pPr>
            <a:lvl2pPr marL="914400" lvl="1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905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itle, 2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37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101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Centered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6248520" y="365040"/>
            <a:ext cx="518112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02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itle, 2 Content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253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Title Content and 2 Conte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9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itle, 2 Content over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9699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Title, Content over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3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56520"/>
            <a:ext cx="12191760" cy="499680"/>
          </a:xfrm>
          <a:prstGeom prst="rect">
            <a:avLst/>
          </a:prstGeom>
          <a:solidFill>
            <a:srgbClr val="747678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820160" y="6507360"/>
            <a:ext cx="1067040" cy="2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44600" y="6440040"/>
            <a:ext cx="1827000" cy="3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15">
            <a:alphaModFix/>
          </a:blip>
          <a:srcRect b="122"/>
          <a:stretch/>
        </p:blipFill>
        <p:spPr>
          <a:xfrm>
            <a:off x="0" y="0"/>
            <a:ext cx="121996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14680" y="6202080"/>
            <a:ext cx="1462680" cy="2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480" y="2286000"/>
            <a:ext cx="8226000" cy="136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20440" y="4981320"/>
            <a:ext cx="1767240" cy="7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38200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C2E774-3D6C-497C-537D-4998FE97D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B2825-B82A-FBD5-0A83-0BFB04E9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E6920-3D6E-7C5A-8F47-7201EC6A9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57DF4D-D974-434D-9D64-40B7405DF5F0}" type="datetimeFigureOut">
              <a:rPr lang="en-US" smtClean="0"/>
              <a:t>9/2/25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A7C17-A804-9230-95FE-68A50E88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11D61-7971-6BE4-A8BD-C78BA6D404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83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nrp.ai/viz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rafana.nrp-nautilus.io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rp.ai/contact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element.nrp-nautilus.io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hub-west.nrp-nautilus.io/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hyperlink" Target="https://nrp.ai/documentation/userdocs/jupyter/jupyterhub-service/" TargetMode="External"/><Relationship Id="rId4" Type="http://schemas.openxmlformats.org/officeDocument/2006/relationships/hyperlink" Target="https://jupyterhub-east.nrp-nautilus.io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nairrpilot.org/opportunities/education-call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.nrp-nautilus.io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28.jpeg"/><Relationship Id="rId4" Type="http://schemas.openxmlformats.org/officeDocument/2006/relationships/hyperlink" Target="https://nrp.ai/documentation/userdocs/coder/coder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hyperlink" Target="https://docs.nationalresearchplatform.org/userdocs/coder/coder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nrp.ai/documentation/userdocs/storage/intro/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nrp.ai/documentation/userdocs/ai/llm-managed/" TargetMode="External"/><Relationship Id="rId4" Type="http://schemas.openxmlformats.org/officeDocument/2006/relationships/hyperlink" Target="https://llm.nrp-nautilus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hyperlink" Target="https://nrp.ai/documentation/userdocs/ai/llm-managed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rp-llm-chat.nrp-nautilus.io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librechat.nrp-nautilus.io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rp.ai/namespaces/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nrp.ai/training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ash.nrp-nautilus.io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>
          <a:extLst>
            <a:ext uri="{FF2B5EF4-FFF2-40B4-BE49-F238E27FC236}">
              <a16:creationId xmlns:a16="http://schemas.microsoft.com/office/drawing/2014/main" id="{2CC1D2C8-54FA-1695-D9BE-70DBC619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>
            <a:extLst>
              <a:ext uri="{FF2B5EF4-FFF2-40B4-BE49-F238E27FC236}">
                <a16:creationId xmlns:a16="http://schemas.microsoft.com/office/drawing/2014/main" id="{8AFBC77A-0745-720C-CBE3-47D6BDB99B58}"/>
              </a:ext>
            </a:extLst>
          </p:cNvPr>
          <p:cNvSpPr txBox="1"/>
          <p:nvPr/>
        </p:nvSpPr>
        <p:spPr>
          <a:xfrm>
            <a:off x="160867" y="1895929"/>
            <a:ext cx="11836400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Welcome Everyone!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6000" b="1" kern="0" dirty="0">
                <a:solidFill>
                  <a:srgbClr val="FFFFFF"/>
                </a:solidFill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We’ll be starting at 10:05 AM PDT</a:t>
            </a:r>
            <a:endParaRPr kumimoji="0" lang="en-US" sz="6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</p:txBody>
      </p:sp>
      <p:pic>
        <p:nvPicPr>
          <p:cNvPr id="159" name="Google Shape;159;p28">
            <a:extLst>
              <a:ext uri="{FF2B5EF4-FFF2-40B4-BE49-F238E27FC236}">
                <a16:creationId xmlns:a16="http://schemas.microsoft.com/office/drawing/2014/main" id="{AC72AA31-F404-01D2-27FE-8A85086D27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>
            <a:extLst>
              <a:ext uri="{FF2B5EF4-FFF2-40B4-BE49-F238E27FC236}">
                <a16:creationId xmlns:a16="http://schemas.microsoft.com/office/drawing/2014/main" id="{98A9D3AF-78DE-0B75-91DE-F4E288D3C2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46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Nautilus Cluster</a:t>
            </a:r>
            <a:endParaRPr/>
          </a:p>
        </p:txBody>
      </p:sp>
      <p:sp>
        <p:nvSpPr>
          <p:cNvPr id="110" name="Google Shape;110;g356c3f1a739_0_2063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25480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6550" indent="-285750">
              <a:buSzPts val="2800"/>
            </a:pPr>
            <a:r>
              <a:rPr lang="en-US" sz="1800" dirty="0"/>
              <a:t>Nautilus is a Kubernetes cluster</a:t>
            </a:r>
          </a:p>
          <a:p>
            <a:pPr marL="336550" indent="-285750">
              <a:buSzPts val="2800"/>
            </a:pPr>
            <a:r>
              <a:rPr lang="en-US" sz="1800" dirty="0"/>
              <a:t>Control plane: Manages the cluster and the worker nodes</a:t>
            </a:r>
          </a:p>
          <a:p>
            <a:pPr marL="336550" indent="-285750">
              <a:buSzPts val="2800"/>
            </a:pPr>
            <a:r>
              <a:rPr lang="en-US" sz="1800" dirty="0"/>
              <a:t>Worker Nodes: Maintain running pods and provide Kubernetes runtime environment</a:t>
            </a:r>
          </a:p>
          <a:p>
            <a:pPr marL="336550" indent="-285750">
              <a:buSzPts val="2800"/>
            </a:pPr>
            <a:r>
              <a:rPr lang="en-US" sz="1800" dirty="0"/>
              <a:t>Has been in continuous operation for </a:t>
            </a:r>
            <a:r>
              <a:rPr lang="en-US" sz="1800" b="1" dirty="0"/>
              <a:t>6 years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Various storage options like </a:t>
            </a:r>
            <a:r>
              <a:rPr lang="en-US" sz="1800" b="1" dirty="0" err="1"/>
              <a:t>CephFS</a:t>
            </a:r>
            <a:r>
              <a:rPr lang="en-US" sz="1800" dirty="0"/>
              <a:t>; </a:t>
            </a:r>
            <a:r>
              <a:rPr lang="en-US" sz="1800" b="1" dirty="0" err="1"/>
              <a:t>CvmFS</a:t>
            </a:r>
            <a:r>
              <a:rPr lang="en-US" sz="1800" dirty="0"/>
              <a:t>; </a:t>
            </a:r>
            <a:r>
              <a:rPr lang="en-US" sz="1800" b="1" dirty="0"/>
              <a:t>S3</a:t>
            </a:r>
            <a:r>
              <a:rPr lang="en-US" sz="1800" dirty="0"/>
              <a:t>; advanced monitoring tools like </a:t>
            </a:r>
            <a:r>
              <a:rPr lang="en-US" sz="1800" b="1" dirty="0" err="1"/>
              <a:t>PerfSONAR</a:t>
            </a:r>
            <a:r>
              <a:rPr lang="en-US" sz="1800" dirty="0"/>
              <a:t>; </a:t>
            </a:r>
            <a:r>
              <a:rPr lang="en-US" sz="1800" b="1" dirty="0"/>
              <a:t>traceroute</a:t>
            </a:r>
            <a:r>
              <a:rPr lang="en-US" sz="1800" dirty="0"/>
              <a:t>; </a:t>
            </a:r>
            <a:r>
              <a:rPr lang="en-US" sz="1800" b="1" dirty="0"/>
              <a:t>Prometheus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Diverse computation and data tools: </a:t>
            </a:r>
            <a:r>
              <a:rPr lang="en-US" sz="1800" b="1" dirty="0" err="1"/>
              <a:t>JupyterHub</a:t>
            </a:r>
            <a:r>
              <a:rPr lang="en-US" sz="1800" dirty="0"/>
              <a:t>; </a:t>
            </a:r>
            <a:r>
              <a:rPr lang="en-US" sz="1800" b="1" dirty="0" err="1"/>
              <a:t>WebODM</a:t>
            </a:r>
            <a:r>
              <a:rPr lang="en-US" sz="1800" dirty="0"/>
              <a:t>; </a:t>
            </a:r>
            <a:r>
              <a:rPr lang="en-US" sz="1800" b="1" dirty="0"/>
              <a:t>GitLab</a:t>
            </a:r>
            <a:r>
              <a:rPr lang="en-US" sz="1800" dirty="0"/>
              <a:t>; </a:t>
            </a:r>
            <a:r>
              <a:rPr lang="en-US" sz="1800" b="1" dirty="0" err="1"/>
              <a:t>Nextcloud</a:t>
            </a:r>
            <a:r>
              <a:rPr lang="en-US" sz="1800" dirty="0"/>
              <a:t>; </a:t>
            </a:r>
            <a:r>
              <a:rPr lang="en-US" sz="1800" b="1" dirty="0"/>
              <a:t>Overleaf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dirty="0"/>
              <a:t>Collaboration and communication: </a:t>
            </a:r>
            <a:r>
              <a:rPr lang="en-US" sz="1800" b="1" dirty="0" err="1"/>
              <a:t>Jitsi</a:t>
            </a:r>
            <a:r>
              <a:rPr lang="en-US" sz="1800" dirty="0"/>
              <a:t>; </a:t>
            </a:r>
            <a:r>
              <a:rPr lang="en-US" sz="1800" b="1" dirty="0" err="1"/>
              <a:t>EtherPad</a:t>
            </a:r>
            <a:r>
              <a:rPr lang="en-US" sz="1800" dirty="0"/>
              <a:t>; </a:t>
            </a:r>
            <a:r>
              <a:rPr lang="en-US" sz="1800" b="1" dirty="0" err="1"/>
              <a:t>Hedgedoc</a:t>
            </a:r>
            <a:r>
              <a:rPr lang="en-US" sz="1800" dirty="0"/>
              <a:t>; </a:t>
            </a:r>
            <a:r>
              <a:rPr lang="en-US" sz="1800" b="1" dirty="0" err="1"/>
              <a:t>SyncThing</a:t>
            </a:r>
            <a:r>
              <a:rPr lang="en-US" sz="1800" dirty="0"/>
              <a:t>.</a:t>
            </a:r>
            <a:endParaRPr sz="1800" dirty="0"/>
          </a:p>
          <a:p>
            <a:pPr marL="336550" indent="-285750">
              <a:spcBef>
                <a:spcPts val="0"/>
              </a:spcBef>
              <a:buSzPts val="2800"/>
            </a:pPr>
            <a:r>
              <a:rPr lang="en-US" sz="1800" b="1" dirty="0"/>
              <a:t>430+ nodes</a:t>
            </a:r>
            <a:r>
              <a:rPr lang="en-US" sz="1800" dirty="0"/>
              <a:t>; </a:t>
            </a:r>
            <a:r>
              <a:rPr lang="en-US" sz="1800" b="1" dirty="0"/>
              <a:t>1400+ GPUs</a:t>
            </a:r>
            <a:r>
              <a:rPr lang="en-US" sz="1800" dirty="0"/>
              <a:t>; </a:t>
            </a:r>
            <a:r>
              <a:rPr lang="en-US" sz="1800" b="1" dirty="0"/>
              <a:t>50+ FPGAs</a:t>
            </a:r>
            <a:r>
              <a:rPr lang="en-US" sz="1800" dirty="0"/>
              <a:t>; </a:t>
            </a:r>
            <a:r>
              <a:rPr lang="en-US" sz="1800" b="1" dirty="0"/>
              <a:t>Bluefield 2 </a:t>
            </a:r>
            <a:r>
              <a:rPr lang="en-US" sz="1800" b="1" dirty="0" err="1"/>
              <a:t>SmartNICs</a:t>
            </a:r>
            <a:r>
              <a:rPr lang="en-US" sz="1800" dirty="0"/>
              <a:t>; </a:t>
            </a:r>
            <a:r>
              <a:rPr lang="en-US" sz="1800" b="1" dirty="0" err="1"/>
              <a:t>SmartSSDs</a:t>
            </a:r>
            <a:r>
              <a:rPr lang="en-US" sz="1800" dirty="0"/>
              <a:t>; programmable </a:t>
            </a:r>
            <a:r>
              <a:rPr lang="en-US" sz="1800" b="1" dirty="0"/>
              <a:t>Tofino</a:t>
            </a:r>
            <a:r>
              <a:rPr lang="en-US" sz="1800" dirty="0"/>
              <a:t> switches….</a:t>
            </a:r>
            <a:endParaRPr sz="1800" dirty="0"/>
          </a:p>
        </p:txBody>
      </p:sp>
      <p:pic>
        <p:nvPicPr>
          <p:cNvPr id="2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12E7A0-2D31-C429-FC53-8869EC2DF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702"/>
          <a:stretch/>
        </p:blipFill>
        <p:spPr>
          <a:xfrm>
            <a:off x="7224945" y="2144485"/>
            <a:ext cx="4623078" cy="306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2046f3a82_0_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Hardware on Nautilus</a:t>
            </a:r>
            <a:endParaRPr/>
          </a:p>
        </p:txBody>
      </p:sp>
      <p:sp>
        <p:nvSpPr>
          <p:cNvPr id="122" name="Google Shape;122;g352046f3a82_0_12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ARM + x86_64 Nodes</a:t>
            </a:r>
            <a:endParaRPr lang="en-US" sz="1600" b="1" dirty="0">
              <a:latin typeface="Helvetica Neue"/>
              <a:ea typeface="Helvetica Neue"/>
              <a:cs typeface="Helvetica Neue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b="1" dirty="0">
                <a:latin typeface="Helvetica Neue"/>
                <a:ea typeface="Helvetica Neue"/>
                <a:cs typeface="Helvetica Neue"/>
                <a:sym typeface="Helvetica Neue"/>
              </a:rPr>
              <a:t>1400+ GPUs with various models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Good for training most of the ML models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4-8 GPUs / node:  can request all of them</a:t>
            </a:r>
            <a:endParaRPr sz="1600" dirty="0">
              <a:latin typeface="Arial"/>
              <a:ea typeface="Arial"/>
              <a:cs typeface="Arial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600" dirty="0">
                <a:latin typeface="Helvetica Neue"/>
                <a:ea typeface="Helvetica Neue"/>
                <a:cs typeface="Helvetica Neue"/>
                <a:sym typeface="Helvetica Neue"/>
              </a:rPr>
              <a:t>550 GB RAM</a:t>
            </a:r>
            <a:endParaRPr sz="1600" dirty="0">
              <a:latin typeface="Arial"/>
              <a:ea typeface="Arial"/>
              <a:cs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Helvetica Neue"/>
              <a:ea typeface="Helvetica Neue"/>
              <a:cs typeface="Helvetica Neue"/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8 Qualcomm Cloud AI 100 Ultra Inference</a:t>
            </a:r>
            <a:br>
              <a:rPr lang="en-US" sz="1400" b="1" dirty="0">
                <a:latin typeface="Helvetica Neue"/>
                <a:ea typeface="Helvetica Neue"/>
                <a:cs typeface="Helvetica Neue"/>
              </a:rPr>
            </a:br>
            <a:r>
              <a:rPr lang="en-US" sz="1400" b="1" dirty="0">
                <a:latin typeface="Helvetica Neue"/>
                <a:ea typeface="Helvetica Neue"/>
                <a:cs typeface="Helvetica Neue"/>
                <a:sym typeface="Helvetica Neue"/>
              </a:rPr>
              <a:t>&amp; Fine-tuning Cards:</a:t>
            </a:r>
            <a:endParaRPr sz="1400" b="1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1 card = 4 SoCs (System-on-Chip)</a:t>
            </a:r>
            <a:endParaRPr sz="1400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Each SoC capable of running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25B Param LLM with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out-of-the-box config</a:t>
            </a:r>
            <a:endParaRPr sz="1400" dirty="0">
              <a:latin typeface="Helvetica Neue"/>
              <a:ea typeface="Helvetica Neue"/>
              <a:cs typeface="Helvetica Neue"/>
            </a:endParaRPr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•"/>
            </a:pP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Provisioned via k8s</a:t>
            </a:r>
            <a:br>
              <a:rPr lang="en-US" sz="1400" dirty="0">
                <a:latin typeface="Helvetica Neue"/>
                <a:ea typeface="Helvetica Neue"/>
                <a:cs typeface="Helvetica Neue"/>
              </a:rPr>
            </a:br>
            <a:r>
              <a:rPr lang="en-US" sz="1400" dirty="0">
                <a:latin typeface="Helvetica Neue"/>
                <a:ea typeface="Helvetica Neue"/>
                <a:cs typeface="Helvetica Neue"/>
                <a:sym typeface="Helvetica Neue"/>
              </a:rPr>
              <a:t>device plugin</a:t>
            </a:r>
            <a:endParaRPr sz="1400" b="1" dirty="0"/>
          </a:p>
        </p:txBody>
      </p:sp>
      <p:pic>
        <p:nvPicPr>
          <p:cNvPr id="125" name="Google Shape;125;g352046f3a82_0_122" descr="A screenshot of a device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l="1905"/>
          <a:stretch>
            <a:fillRect/>
          </a:stretch>
        </p:blipFill>
        <p:spPr>
          <a:xfrm>
            <a:off x="6207383" y="4281444"/>
            <a:ext cx="5737816" cy="111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52046f3a82_0_122" descr="A screen shot of a devic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7383" y="5364290"/>
            <a:ext cx="5737815" cy="102452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352046f3a82_0_122"/>
          <p:cNvSpPr/>
          <p:nvPr/>
        </p:nvSpPr>
        <p:spPr>
          <a:xfrm>
            <a:off x="1028401" y="3186352"/>
            <a:ext cx="4043100" cy="48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~600 RTX/GTX “Gaming” GPUs</a:t>
            </a:r>
            <a:endParaRPr kumimoji="0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2FD105-8C44-3742-742F-5739E99F6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393" y="280861"/>
            <a:ext cx="4780805" cy="36758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F3C93C-0D54-5749-B29C-76DE52913BAA}"/>
              </a:ext>
            </a:extLst>
          </p:cNvPr>
          <p:cNvSpPr txBox="1"/>
          <p:nvPr/>
        </p:nvSpPr>
        <p:spPr>
          <a:xfrm>
            <a:off x="6207382" y="6388812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https://grafana.nrp-nautilus.io/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46D1A-EA2B-B792-3792-E369B56BE216}"/>
              </a:ext>
            </a:extLst>
          </p:cNvPr>
          <p:cNvSpPr txBox="1"/>
          <p:nvPr/>
        </p:nvSpPr>
        <p:spPr>
          <a:xfrm>
            <a:off x="6454185" y="3762562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7"/>
              </a:rPr>
              <a:t>https://nrp.ai/viz/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Hardware on Nautilus</a:t>
            </a:r>
            <a:endParaRPr/>
          </a:p>
        </p:txBody>
      </p:sp>
      <p:sp>
        <p:nvSpPr>
          <p:cNvPr id="116" name="Google Shape;116;g352046f3a82_0_108"/>
          <p:cNvSpPr txBox="1">
            <a:spLocks noGrp="1"/>
          </p:cNvSpPr>
          <p:nvPr>
            <p:ph idx="1"/>
          </p:nvPr>
        </p:nvSpPr>
        <p:spPr>
          <a:xfrm>
            <a:off x="6631537" y="1955827"/>
            <a:ext cx="5194432" cy="3581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 sz="1800" dirty="0"/>
              <a:t>ConnectX-6 NICs, P4-programmable </a:t>
            </a:r>
            <a:r>
              <a:rPr lang="en-US" sz="1800" b="1" dirty="0"/>
              <a:t>Tofino</a:t>
            </a:r>
            <a:r>
              <a:rPr lang="en-US" sz="1800" dirty="0"/>
              <a:t> Switches</a:t>
            </a:r>
            <a:endParaRPr sz="1800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32</a:t>
            </a:r>
            <a:r>
              <a:rPr lang="en-US" sz="1800" dirty="0"/>
              <a:t> P4-programmable Xilinx Alveo U55C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16</a:t>
            </a:r>
            <a:r>
              <a:rPr lang="en-US" sz="1800" dirty="0"/>
              <a:t> </a:t>
            </a:r>
            <a:r>
              <a:rPr lang="en-US" sz="1800" dirty="0" err="1"/>
              <a:t>BittWare</a:t>
            </a:r>
            <a:r>
              <a:rPr lang="en-US" sz="1800" dirty="0"/>
              <a:t> 520N-MX Stratix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3</a:t>
            </a:r>
            <a:r>
              <a:rPr lang="en-US" sz="1800" dirty="0"/>
              <a:t> Xilinx Alveo SN1000 </a:t>
            </a:r>
            <a:r>
              <a:rPr lang="en-US" sz="1800" b="1" dirty="0"/>
              <a:t>FPGAs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7</a:t>
            </a:r>
            <a:r>
              <a:rPr lang="en-US" sz="1800" dirty="0"/>
              <a:t> NVIDIA Bluefield 2 </a:t>
            </a:r>
            <a:r>
              <a:rPr lang="en-US" sz="1800" b="1" dirty="0"/>
              <a:t>DPUs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2</a:t>
            </a:r>
            <a:r>
              <a:rPr lang="en-US" sz="1800" dirty="0"/>
              <a:t> Xilinx U.2 </a:t>
            </a:r>
            <a:r>
              <a:rPr lang="en-US" sz="1800" b="1" dirty="0"/>
              <a:t>FPGA-powered </a:t>
            </a:r>
            <a:r>
              <a:rPr lang="en-US" sz="1800" b="1" dirty="0" err="1"/>
              <a:t>SmartSSDs</a:t>
            </a:r>
            <a:endParaRPr sz="1800" b="1" dirty="0"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1800" b="1" dirty="0"/>
              <a:t>Kubernetes</a:t>
            </a:r>
            <a:r>
              <a:rPr lang="en-US" sz="1800" dirty="0"/>
              <a:t> cluster with </a:t>
            </a:r>
            <a:r>
              <a:rPr lang="en-US" sz="1800" b="1" i="1" dirty="0" err="1"/>
              <a:t>Multus</a:t>
            </a:r>
            <a:r>
              <a:rPr lang="en-US" sz="1800" b="1" i="1" dirty="0"/>
              <a:t>, Calico and </a:t>
            </a:r>
            <a:r>
              <a:rPr lang="en-US" sz="1800" b="1" i="1" dirty="0" err="1"/>
              <a:t>ESnet</a:t>
            </a:r>
            <a:r>
              <a:rPr lang="en-US" sz="1800" b="1" i="1" dirty="0"/>
              <a:t> SENSE support.</a:t>
            </a:r>
            <a:endParaRPr sz="1800" b="1" i="1" dirty="0"/>
          </a:p>
          <a:p>
            <a:pPr marL="457200" lvl="0" indent="-374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1600" i="1" dirty="0"/>
              <a:t>+ Agilex7-M FPGAs + Various Types of Hardware</a:t>
            </a:r>
            <a:endParaRPr sz="16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A733F5-833E-8384-0337-3F322EF8C8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8162"/>
          <a:stretch>
            <a:fillRect/>
          </a:stretch>
        </p:blipFill>
        <p:spPr>
          <a:xfrm>
            <a:off x="722487" y="2333004"/>
            <a:ext cx="5528521" cy="239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A03918-919E-ABF2-1C59-CC257E2E7A98}"/>
              </a:ext>
            </a:extLst>
          </p:cNvPr>
          <p:cNvSpPr txBox="1"/>
          <p:nvPr/>
        </p:nvSpPr>
        <p:spPr>
          <a:xfrm>
            <a:off x="513193" y="4934273"/>
            <a:ext cx="5737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https://</a:t>
            </a: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nrp.ai</a:t>
            </a: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/viz/resources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8B5B2-83C7-26C3-E307-21E819DC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Options on Nautilus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EC5AC-0275-A68C-1C74-EC86BFA18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Ceph</a:t>
            </a:r>
            <a:r>
              <a:rPr lang="en-US" sz="2000" dirty="0"/>
              <a:t> File System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Ceph</a:t>
            </a:r>
            <a:r>
              <a:rPr lang="en-US" sz="2000" dirty="0">
                <a:sym typeface="Wingdings" pitchFamily="2" charset="2"/>
              </a:rPr>
              <a:t> FS  ReadWriteMany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/>
          </a:p>
          <a:p>
            <a:r>
              <a:rPr lang="en-US" sz="2000" dirty="0" err="1"/>
              <a:t>Ceph</a:t>
            </a:r>
            <a:r>
              <a:rPr lang="en-US" sz="2000" dirty="0"/>
              <a:t> Rados Block Device </a:t>
            </a:r>
            <a:r>
              <a:rPr lang="en-US" sz="2000" dirty="0">
                <a:sym typeface="Wingdings" pitchFamily="2" charset="2"/>
              </a:rPr>
              <a:t> </a:t>
            </a:r>
            <a:r>
              <a:rPr lang="en-US" sz="2000" dirty="0" err="1">
                <a:sym typeface="Wingdings" pitchFamily="2" charset="2"/>
              </a:rPr>
              <a:t>Ceph</a:t>
            </a:r>
            <a:r>
              <a:rPr lang="en-US" sz="2000" dirty="0">
                <a:sym typeface="Wingdings" pitchFamily="2" charset="2"/>
              </a:rPr>
              <a:t> RBD  </a:t>
            </a:r>
            <a:r>
              <a:rPr lang="en-US" sz="2000" dirty="0" err="1">
                <a:sym typeface="Wingdings" pitchFamily="2" charset="2"/>
              </a:rPr>
              <a:t>ReadWriteOnly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 err="1">
                <a:sym typeface="Wingdings" pitchFamily="2" charset="2"/>
              </a:rPr>
              <a:t>Linstor</a:t>
            </a:r>
            <a:r>
              <a:rPr lang="en-US" sz="2000" dirty="0">
                <a:sym typeface="Wingdings" pitchFamily="2" charset="2"/>
              </a:rPr>
              <a:t> Block  ReadWriteMany </a:t>
            </a:r>
            <a:r>
              <a:rPr lang="en-US" sz="2000" dirty="0" err="1">
                <a:sym typeface="Wingdings" pitchFamily="2" charset="2"/>
              </a:rPr>
              <a:t>PersistentVolumes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S3 Compatible storage  Bucket Endpoints</a:t>
            </a:r>
          </a:p>
          <a:p>
            <a:r>
              <a:rPr lang="en-US" sz="2000" dirty="0">
                <a:sym typeface="Wingdings" pitchFamily="2" charset="2"/>
              </a:rPr>
              <a:t>Open Science Data Federation  OSDF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/>
          </a:p>
        </p:txBody>
      </p:sp>
      <p:pic>
        <p:nvPicPr>
          <p:cNvPr id="1026" name="Picture 2" descr="Ceph RBD Storage Class : A detailed note">
            <a:extLst>
              <a:ext uri="{FF2B5EF4-FFF2-40B4-BE49-F238E27FC236}">
                <a16:creationId xmlns:a16="http://schemas.microsoft.com/office/drawing/2014/main" id="{EC3C9BBC-A8CA-378A-2574-31385229A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21" y="4491453"/>
            <a:ext cx="1792314" cy="223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nstor block storage software logo ...">
            <a:extLst>
              <a:ext uri="{FF2B5EF4-FFF2-40B4-BE49-F238E27FC236}">
                <a16:creationId xmlns:a16="http://schemas.microsoft.com/office/drawing/2014/main" id="{60C0299D-1252-2D95-B167-006C4754D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43" y="5478004"/>
            <a:ext cx="3575050" cy="56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3-Compatible Object Storage | LayerStack">
            <a:extLst>
              <a:ext uri="{FF2B5EF4-FFF2-40B4-BE49-F238E27FC236}">
                <a16:creationId xmlns:a16="http://schemas.microsoft.com/office/drawing/2014/main" id="{E7477274-7FDC-DF71-0313-5B533956C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 b="11804"/>
          <a:stretch/>
        </p:blipFill>
        <p:spPr bwMode="auto">
          <a:xfrm>
            <a:off x="6863573" y="4997287"/>
            <a:ext cx="1978391" cy="14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SG Consortium Status">
            <a:extLst>
              <a:ext uri="{FF2B5EF4-FFF2-40B4-BE49-F238E27FC236}">
                <a16:creationId xmlns:a16="http://schemas.microsoft.com/office/drawing/2014/main" id="{3987BA69-7224-EC2B-BC75-0122D341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145" y="5012785"/>
            <a:ext cx="2255641" cy="14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41FAB-EEB9-8201-6005-17D7624B4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289" y="2667164"/>
            <a:ext cx="3734004" cy="21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4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237E4A0-C29D-6338-4F50-05E19616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3ECF6380-DCA3-A3AE-2313-E20ED8ADA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 dirty="0"/>
              <a:t>User Support</a:t>
            </a:r>
            <a:endParaRPr dirty="0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522D4A90-C9A2-449D-0064-55F8A3535FD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8957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6550" indent="-285750">
              <a:buSzPts val="2800"/>
            </a:pPr>
            <a:r>
              <a:rPr lang="en-US" sz="1800" dirty="0"/>
              <a:t>NRP hosts a Matrix Server</a:t>
            </a:r>
            <a:br>
              <a:rPr lang="en-US" sz="1800" dirty="0"/>
            </a:br>
            <a:r>
              <a:rPr lang="en-US" sz="1800" dirty="0"/>
              <a:t>For info about joining: </a:t>
            </a:r>
            <a:r>
              <a:rPr lang="en-US" sz="1800" dirty="0">
                <a:hlinkClick r:id="rId3"/>
              </a:rPr>
              <a:t>https://nrp.ai/contact/</a:t>
            </a:r>
            <a:endParaRPr lang="en-US" sz="1800" dirty="0"/>
          </a:p>
          <a:p>
            <a:pPr marL="336550" indent="-285750">
              <a:buSzPts val="2800"/>
            </a:pPr>
            <a:r>
              <a:rPr lang="en-US" sz="1800" dirty="0"/>
              <a:t>We provide user support in </a:t>
            </a:r>
            <a:r>
              <a:rPr lang="en-US" sz="1800" b="1" u="sng" dirty="0">
                <a:solidFill>
                  <a:schemeClr val="accent1"/>
                </a:solidFill>
              </a:rPr>
              <a:t>Nautilus Support</a:t>
            </a:r>
          </a:p>
          <a:p>
            <a:pPr marL="336550" indent="-285750">
              <a:buSzPts val="2800"/>
            </a:pPr>
            <a:r>
              <a:rPr lang="en-US" sz="1800" dirty="0"/>
              <a:t>We announce news in </a:t>
            </a:r>
            <a:r>
              <a:rPr lang="en-US" sz="1800" b="1" u="sng" dirty="0">
                <a:solidFill>
                  <a:schemeClr val="accent1"/>
                </a:solidFill>
              </a:rPr>
              <a:t>NRP News</a:t>
            </a:r>
          </a:p>
          <a:p>
            <a:pPr marL="336550" indent="-285750">
              <a:buSzPts val="2800"/>
            </a:pPr>
            <a:r>
              <a:rPr lang="en-US" sz="1800" dirty="0"/>
              <a:t>Element Client is free cross-platform, we host a web version at: </a:t>
            </a:r>
            <a:r>
              <a:rPr lang="en-US" sz="1800" dirty="0">
                <a:hlinkClick r:id="rId4"/>
              </a:rPr>
              <a:t>https://element.nrp-nautilus.io/</a:t>
            </a:r>
            <a:endParaRPr lang="en-US" sz="1800" dirty="0"/>
          </a:p>
        </p:txBody>
      </p:sp>
      <p:pic>
        <p:nvPicPr>
          <p:cNvPr id="7170" name="Picture 2" descr="Matrix.org - Matrix for Instant Messaging">
            <a:extLst>
              <a:ext uri="{FF2B5EF4-FFF2-40B4-BE49-F238E27FC236}">
                <a16:creationId xmlns:a16="http://schemas.microsoft.com/office/drawing/2014/main" id="{13CC0B16-05A9-DD16-1596-00401C89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837" y="3429000"/>
            <a:ext cx="1853962" cy="9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920299-CF1F-CE4B-A856-084307C197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01"/>
          <a:stretch>
            <a:fillRect/>
          </a:stretch>
        </p:blipFill>
        <p:spPr>
          <a:xfrm>
            <a:off x="8221053" y="365125"/>
            <a:ext cx="3651175" cy="2749637"/>
          </a:xfrm>
          <a:prstGeom prst="rect">
            <a:avLst/>
          </a:prstGeom>
        </p:spPr>
      </p:pic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1A2578EC-F9A4-4BEB-92CD-F01D1CF8A1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3" y="4001294"/>
            <a:ext cx="5178752" cy="25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0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144" name="Google Shape;144;g356c3f1a739_0_5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 dirty="0"/>
              <a:t>Using Nautilus and NRP</a:t>
            </a:r>
          </a:p>
        </p:txBody>
      </p:sp>
      <p:sp>
        <p:nvSpPr>
          <p:cNvPr id="145" name="Google Shape;145;g356c3f1a739_0_5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A338B-E70C-2766-2ECC-8B1246082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15F74E17-BA0C-6FED-0FBE-C45AEE1A3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F1297F9A-BE9B-08ED-3985-58225331BD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58CD"/>
              </a:buClr>
              <a:buSzPts val="4400"/>
            </a:pPr>
            <a:r>
              <a:rPr lang="en-US" b="1" dirty="0"/>
              <a:t>Using Nautilus and NRP</a:t>
            </a:r>
            <a:endParaRPr dirty="0"/>
          </a:p>
        </p:txBody>
      </p:sp>
      <p:pic>
        <p:nvPicPr>
          <p:cNvPr id="5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A24B6E51-1CCD-68AF-D177-529235F1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566" y="304847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r | LinkedIn">
            <a:extLst>
              <a:ext uri="{FF2B5EF4-FFF2-40B4-BE49-F238E27FC236}">
                <a16:creationId xmlns:a16="http://schemas.microsoft.com/office/drawing/2014/main" id="{7EC20274-64A8-4852-E327-27F7C66AE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500" y="304847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805D564A-8B07-DA4D-2323-5657D1BD8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434" y="3084232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6E1079-F95D-C96E-E33A-CC687896E449}"/>
              </a:ext>
            </a:extLst>
          </p:cNvPr>
          <p:cNvSpPr txBox="1"/>
          <p:nvPr/>
        </p:nvSpPr>
        <p:spPr>
          <a:xfrm>
            <a:off x="1458672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JupyterHub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03A5D-5E4E-E8F6-326B-E4C41AEAB2FA}"/>
              </a:ext>
            </a:extLst>
          </p:cNvPr>
          <p:cNvSpPr txBox="1"/>
          <p:nvPr/>
        </p:nvSpPr>
        <p:spPr>
          <a:xfrm>
            <a:off x="4511606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FBF09-CB7E-DCA4-5D28-B10DFE53B0C9}"/>
              </a:ext>
            </a:extLst>
          </p:cNvPr>
          <p:cNvSpPr txBox="1"/>
          <p:nvPr/>
        </p:nvSpPr>
        <p:spPr>
          <a:xfrm>
            <a:off x="7564539" y="4513677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Kubernetes</a:t>
            </a:r>
          </a:p>
        </p:txBody>
      </p:sp>
    </p:spTree>
    <p:extLst>
      <p:ext uri="{BB962C8B-B14F-4D97-AF65-F5344CB8AC3E}">
        <p14:creationId xmlns:p14="http://schemas.microsoft.com/office/powerpoint/2010/main" val="415951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4AE51BD-A115-1323-4E0C-A133A233D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200E52A6-3F16-8A63-A0C4-AD6A0BBAC6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D7EA3-ECEF-F4B6-B63A-3BE0A876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https://jupyterhub-west.nrp-nautilus.io/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  <a:hlinkClick r:id="rId4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https://jupyterhub-east.nrp-nautilus.io/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two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JupyterHub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 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several pre-built images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5"/>
              </a:rPr>
              <a:t>https://nrp.ai/documentation/userdocs/jupyter/jupyterhub-service/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06B747-55B9-B5B5-E463-5CC98A5D6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0122" y="154596"/>
            <a:ext cx="4261676" cy="3341228"/>
          </a:xfrm>
          <a:prstGeom prst="rect">
            <a:avLst/>
          </a:prstGeom>
        </p:spPr>
      </p:pic>
      <p:pic>
        <p:nvPicPr>
          <p:cNvPr id="9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D7EB2622-1A10-4BBE-236E-769161F5E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4" y="4097904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13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F77F4B31-89E6-BDFF-8C50-3FB75176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707DB3F-4CFC-D205-931A-318C664C02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 err="1"/>
              <a:t>JupyterHub</a:t>
            </a:r>
            <a:endParaRPr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1329AE7-30AA-BE4B-E6B6-E98AA8AC62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17520" y="1435694"/>
            <a:ext cx="3023853" cy="5138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A5C0E8-6C15-CD1F-5798-9CEE43769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22" y="154596"/>
            <a:ext cx="4261676" cy="3341228"/>
          </a:xfrm>
          <a:prstGeom prst="rect">
            <a:avLst/>
          </a:prstGeom>
        </p:spPr>
      </p:pic>
      <p:pic>
        <p:nvPicPr>
          <p:cNvPr id="4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B00B5990-E5BB-8D78-4CB3-B9EFD7B4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714" y="4097904"/>
            <a:ext cx="1611085" cy="161108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75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1D338-43CA-D9C3-0B8B-CA21F5B9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Classroom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8A01B-8071-7C59-2E23-0DBABDB84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 b="1"/>
              <a:t>Interactive access via </a:t>
            </a:r>
            <a:r>
              <a:rPr lang="en-US" b="1" err="1"/>
              <a:t>Jupyter</a:t>
            </a:r>
            <a:r>
              <a:rPr lang="en-US" b="1"/>
              <a:t> is a foundational feature of PNRP</a:t>
            </a: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/>
              <a:t>&gt; 1000 users from 47 institutions used our </a:t>
            </a:r>
            <a:r>
              <a:rPr lang="en-US" err="1"/>
              <a:t>JupyterHub</a:t>
            </a:r>
            <a:endParaRPr lang="en-US"/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/>
              <a:t>&gt;100 namespaces have deployed their own </a:t>
            </a:r>
            <a:r>
              <a:rPr lang="en-US" err="1"/>
              <a:t>JupyterHub</a:t>
            </a:r>
            <a:r>
              <a:rPr lang="en-US"/>
              <a:t> instances</a:t>
            </a:r>
            <a:endParaRPr lang="en-US" b="1">
              <a:solidFill>
                <a:srgbClr val="0070C0"/>
              </a:solidFill>
            </a:endParaRP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Char char="•"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Broader Impact &amp; Open CI Vision &amp;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Jupyter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Education as a focus on PNRP </a:t>
            </a:r>
          </a:p>
          <a:p>
            <a:pPr marL="914400" lvl="1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Font typeface="Noto Sans Symbols"/>
              <a:buChar char="⇒"/>
            </a:pPr>
            <a:r>
              <a:rPr lang="en-US" b="1">
                <a:solidFill>
                  <a:srgbClr val="0070C0"/>
                </a:solidFill>
              </a:rPr>
              <a:t>NAIRR Classroom offering</a:t>
            </a:r>
            <a:endParaRPr lang="en-US"/>
          </a:p>
          <a:p>
            <a:pPr marL="1371600" lvl="2" indent="-352167" algn="l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Font typeface="Noto Sans Symbols"/>
              <a:buChar char="⇒"/>
            </a:pPr>
            <a:r>
              <a:rPr lang="en-US">
                <a:solidFill>
                  <a:srgbClr val="0070C0"/>
                </a:solidFill>
              </a:rPr>
              <a:t>NSF webinar with close to 500 attendees on 6/13/24</a:t>
            </a: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lang="en-US">
              <a:solidFill>
                <a:srgbClr val="182B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lang="en-US">
              <a:solidFill>
                <a:srgbClr val="182B4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Students can login using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CILogon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 with institutional credentials</a:t>
            </a: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ea typeface="Arial"/>
                <a:cs typeface="Arial"/>
                <a:sym typeface="Arial"/>
              </a:rPr>
              <a:t>Professor and TA will have admin status to create namespaces for classes</a:t>
            </a: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cs typeface="Arial"/>
                <a:sym typeface="Arial"/>
              </a:rPr>
              <a:t>GPU nodes each with 8 A10 GPUs, 512GB of RAM, 2 AMD EPYC 7502 CPUs, and 8TB of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182B49"/>
                </a:solidFill>
                <a:effectLst/>
                <a:highlight>
                  <a:srgbClr val="FFFFFF"/>
                </a:highlight>
                <a:uLnTx/>
                <a:uFillTx/>
                <a:cs typeface="Arial"/>
                <a:sym typeface="Arial"/>
              </a:rPr>
              <a:t>NVMe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82B49"/>
              </a:solidFill>
              <a:effectLst/>
              <a:highlight>
                <a:srgbClr val="FFFFFF"/>
              </a:highlight>
              <a:uLnTx/>
              <a:uFillTx/>
              <a:cs typeface="Arial"/>
              <a:sym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lang="en-US" sz="2000">
                <a:highlight>
                  <a:srgbClr val="FFFFFF"/>
                </a:highlight>
                <a:ea typeface="Arial"/>
                <a:cs typeface="Arial"/>
                <a:sym typeface="Arial"/>
              </a:rPr>
              <a:t>Support/Community interaction through Matrix channels</a:t>
            </a:r>
            <a:endParaRPr lang="en-US">
              <a:solidFill>
                <a:srgbClr val="182B49"/>
              </a:solidFill>
              <a:highlight>
                <a:srgbClr val="FFFFFF"/>
              </a:highlight>
              <a:cs typeface="Arial"/>
              <a:sym typeface="Arial"/>
            </a:endParaRPr>
          </a:p>
          <a:p>
            <a:pPr>
              <a:defRPr/>
            </a:pPr>
            <a:r>
              <a:rPr lang="en-US" sz="2000">
                <a:highlight>
                  <a:srgbClr val="FFFFFF"/>
                </a:highlight>
                <a:ea typeface="Arial"/>
                <a:cs typeface="Arial"/>
                <a:sym typeface="Arial"/>
              </a:rPr>
              <a:t>Direct ticketing system available for any issue needing longer follow ups</a:t>
            </a:r>
            <a:endParaRPr lang="en-US"/>
          </a:p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182B49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1019433" lvl="2" indent="0" rtl="0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946"/>
              <a:buNone/>
            </a:pP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6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609480" y="1895929"/>
            <a:ext cx="10303356" cy="2586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The</a:t>
            </a:r>
            <a:b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</a:b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National Research Platform</a:t>
            </a:r>
            <a:endParaRPr lang="en-US" sz="4800" b="1" kern="0" dirty="0">
              <a:solidFill>
                <a:schemeClr val="accent4"/>
              </a:solidFill>
              <a:latin typeface="Aptos" panose="020B0004020202020204" pitchFamily="34" charset="0"/>
              <a:ea typeface="Open Sans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Open Sans"/>
                <a:cs typeface="Teko SemiBold"/>
                <a:sym typeface="Arial"/>
              </a:rPr>
              <a:t>Fall Training Series</a:t>
            </a:r>
          </a:p>
        </p:txBody>
      </p:sp>
      <p:sp>
        <p:nvSpPr>
          <p:cNvPr id="156" name="Google Shape;156;p28"/>
          <p:cNvSpPr txBox="1"/>
          <p:nvPr/>
        </p:nvSpPr>
        <p:spPr>
          <a:xfrm>
            <a:off x="609480" y="4084829"/>
            <a:ext cx="8226000" cy="118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ea typeface="Source Sans 3"/>
              <a:cs typeface="Teko SemiBold"/>
              <a:sym typeface="Source Sans 3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CD00"/>
                </a:solidFill>
                <a:effectLst/>
                <a:uLnTx/>
                <a:uFillTx/>
                <a:latin typeface="Teko SemiBold"/>
                <a:ea typeface="Source Sans 3"/>
                <a:cs typeface="Teko SemiBold"/>
                <a:sym typeface="Source Sans 3"/>
              </a:rPr>
              <a:t>Mohammad Firas Sada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CD00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cs typeface="Teko"/>
                <a:sym typeface="Arial"/>
              </a:rPr>
              <a:t>University of California, San Diego</a:t>
            </a: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ko"/>
                <a:ea typeface="Teko"/>
                <a:cs typeface="Teko"/>
                <a:sym typeface="Arial"/>
              </a:rPr>
              <a:t>San Diego Supercomputer Center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78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ko"/>
              <a:ea typeface="Teko"/>
              <a:cs typeface="Teko"/>
              <a:sym typeface="Arial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175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FCA3-48B7-3D32-5F7A-2BF9B71E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NAIRR Classroom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768E-914B-4938-B32F-E0B41443D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We are offering PNRP resources via NAIRR Classroom pilot allocations</a:t>
            </a:r>
          </a:p>
          <a:p>
            <a:pPr marL="0" indent="0">
              <a:buNone/>
            </a:pPr>
            <a:endParaRPr lang="en-US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NAIRR Classroom allocations are already in progress (~10 allocations)</a:t>
            </a:r>
          </a:p>
          <a:p>
            <a:pPr marL="114300" indent="0" algn="ctr">
              <a:buNone/>
            </a:pPr>
            <a:r>
              <a:rPr lang="en-US" b="1">
                <a:solidFill>
                  <a:srgbClr val="0070C0"/>
                </a:solidFill>
              </a:rPr>
              <a:t>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298CE8-2224-5C3A-48F8-5542B11A954B}"/>
              </a:ext>
            </a:extLst>
          </p:cNvPr>
          <p:cNvSpPr txBox="1"/>
          <p:nvPr/>
        </p:nvSpPr>
        <p:spPr>
          <a:xfrm>
            <a:off x="2514600" y="5715000"/>
            <a:ext cx="6098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2"/>
              </a:rPr>
              <a:t>https://nairrpilot.org/opportunities/education-call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1B79734B-AB50-A644-62B2-D70A2BE5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36" y="4151531"/>
            <a:ext cx="9792127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3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7839A0DE-FFB0-2F89-C508-73EA0A2A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CAFF7272-93B0-4AE6-6ED7-5EC3C42F0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E0D8B-7021-EF95-DE1C-E5EA49089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3"/>
              </a:rPr>
              <a:t>https://coder.nrp-nautilus.io/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We host a Coder instances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Login via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CILogon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with your university credentials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You can choose resources like CPUs,</a:t>
            </a:r>
            <a:b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GPUs, GPU type, RAM, </a:t>
            </a:r>
            <a:r>
              <a:rPr lang="en-US" sz="2400" kern="0" dirty="0" err="1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etc</a:t>
            </a: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 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NRP provides multiple templates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Read our docs to learn more:</a:t>
            </a:r>
            <a:br>
              <a:rPr lang="en-US" sz="2400" b="1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</a:b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  <a:hlinkClick r:id="rId4"/>
              </a:rPr>
              <a:t>https://nrp.ai/documentation/userdocs/coder/coder/</a:t>
            </a: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3" name="Picture 2" descr="Coder | LinkedIn">
            <a:extLst>
              <a:ext uri="{FF2B5EF4-FFF2-40B4-BE49-F238E27FC236}">
                <a16:creationId xmlns:a16="http://schemas.microsoft.com/office/drawing/2014/main" id="{BB91E5BB-E30C-8F72-B548-7F90F6733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6" y="4390162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936B4386-B3D4-2F08-0737-7E2FDF33E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142" y="546931"/>
            <a:ext cx="2434658" cy="294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C14A0-E352-FD74-5BFA-639125E17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8DF0-9A65-4343-D246-DDFFEFDA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via Coder + FPGAs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D02DF8-C079-CAE9-96D4-1363608B30C5}"/>
              </a:ext>
            </a:extLst>
          </p:cNvPr>
          <p:cNvSpPr txBox="1">
            <a:spLocks/>
          </p:cNvSpPr>
          <p:nvPr/>
        </p:nvSpPr>
        <p:spPr>
          <a:xfrm>
            <a:off x="838200" y="1219200"/>
            <a:ext cx="45720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1pPr>
            <a:lvl2pPr marL="742950" marR="0" indent="-28575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2pPr>
            <a:lvl3pPr marL="1143000" marR="0" indent="-228600" algn="l" defTabSz="914400" rtl="0" eaLnBrk="1" fontAlgn="base" latinLnBrk="0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 sz="20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3pPr>
            <a:lvl4pPr marL="16002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4pPr>
            <a:lvl5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/>
              <a:defRPr sz="1800" kern="1200">
                <a:solidFill>
                  <a:schemeClr val="tx1"/>
                </a:solidFill>
                <a:latin typeface="Source Sans 3" panose="020B0303030403020204" pitchFamily="34" charset="0"/>
                <a:ea typeface="Source Sans Pro" panose="020B050303040302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9433" marR="0" lvl="2" indent="0" algn="l" defTabSz="914400" rtl="0" eaLnBrk="1" fontAlgn="base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946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ource Sans 3" panose="020B0303030403020204" pitchFamily="34" charset="0"/>
              <a:ea typeface="Source Sans Pro" panose="020B0503030403020204" pitchFamily="34" charset="0"/>
              <a:cs typeface="+mn-cs"/>
              <a:sym typeface="Arial"/>
            </a:endParaRPr>
          </a:p>
        </p:txBody>
      </p:sp>
      <p:pic>
        <p:nvPicPr>
          <p:cNvPr id="5122" name="Picture 2" descr="Create your own self hosted dev workspaces with Coder">
            <a:extLst>
              <a:ext uri="{FF2B5EF4-FFF2-40B4-BE49-F238E27FC236}">
                <a16:creationId xmlns:a16="http://schemas.microsoft.com/office/drawing/2014/main" id="{2AF43976-7BD7-1329-F20C-75926BB6E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71437"/>
            <a:ext cx="2167467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5BA410-2C5B-24AA-3223-E5C728FFD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90" y="1283970"/>
            <a:ext cx="4074533" cy="4225571"/>
          </a:xfrm>
          <a:prstGeom prst="rect">
            <a:avLst/>
          </a:prstGeom>
        </p:spPr>
      </p:pic>
      <p:sp>
        <p:nvSpPr>
          <p:cNvPr id="8" name="Google Shape;311;p44">
            <a:extLst>
              <a:ext uri="{FF2B5EF4-FFF2-40B4-BE49-F238E27FC236}">
                <a16:creationId xmlns:a16="http://schemas.microsoft.com/office/drawing/2014/main" id="{79507E80-51A6-1F30-10C0-150640CDB687}"/>
              </a:ext>
            </a:extLst>
          </p:cNvPr>
          <p:cNvSpPr txBox="1"/>
          <p:nvPr/>
        </p:nvSpPr>
        <p:spPr>
          <a:xfrm>
            <a:off x="789062" y="1103718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Workspace = Personal Pod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Template = Image + Config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" panose="020B0303030403020204" pitchFamily="34" charset="0"/>
              <a:cs typeface="Teko SemiBold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U55C FPGA Vitis Workflow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ESnet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 FPGA </a:t>
            </a:r>
            <a:r>
              <a:rPr kumimoji="0" lang="en-US" sz="18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Teko SemiBold"/>
                <a:sym typeface="Arial"/>
              </a:rPr>
              <a:t>SmartNICs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3 SemiBold" panose="020B0303030403020204" pitchFamily="34" charset="0"/>
              <a:cs typeface="Teko SemiBold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Come preloaded with: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Runtime Tools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Configuration to point to license server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Xilinx Tools 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Vivado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, Vitis,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Vitis_HLS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...)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Requests for Hardware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3 SemiBold" panose="020B0303030403020204" pitchFamily="34" charset="0"/>
                <a:cs typeface="Segoe UI"/>
                <a:sym typeface="Arial"/>
              </a:rPr>
              <a:t>Read our Coder to learn more</a:t>
            </a:r>
          </a:p>
          <a:p>
            <a:pPr marL="104775" marR="0" lvl="0" indent="0" algn="l" defTabSz="914400" rtl="0" eaLnBrk="1" fontAlgn="auto" latinLnBrk="0" hangingPunct="1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cs typeface="Segoe UI"/>
                <a:sym typeface="Arial"/>
                <a:hlinkClick r:id="rId4"/>
              </a:rPr>
              <a:t>https://docs.nationalresearchplatform.org/userdocs/coder/coder/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eko SemiBold"/>
              <a:cs typeface="Teko SemiBold"/>
              <a:sym typeface="Arial"/>
            </a:endParaRPr>
          </a:p>
        </p:txBody>
      </p:sp>
      <p:pic>
        <p:nvPicPr>
          <p:cNvPr id="10" name="Picture 9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C038A28-EC36-7D64-A130-A721CF142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1" y="1421394"/>
            <a:ext cx="1908578" cy="231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26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1;p44">
            <a:extLst>
              <a:ext uri="{FF2B5EF4-FFF2-40B4-BE49-F238E27FC236}">
                <a16:creationId xmlns:a16="http://schemas.microsoft.com/office/drawing/2014/main" id="{E7A323FC-FCC9-9D6C-B805-2B05DBCD9410}"/>
              </a:ext>
            </a:extLst>
          </p:cNvPr>
          <p:cNvSpPr txBox="1"/>
          <p:nvPr/>
        </p:nvSpPr>
        <p:spPr>
          <a:xfrm>
            <a:off x="838080" y="1252595"/>
            <a:ext cx="455492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Features: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Custom Kubernetes Workflows</a:t>
            </a:r>
            <a:b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</a:b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with Terraform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(Pods, Deployments)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Remote Desktop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VS Code Desktop AND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Terminal in Browser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Persistent Personal SSH Key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Teko SemiBold"/>
                <a:sym typeface="Arial"/>
              </a:rPr>
              <a:t>Apps!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61DB47-875C-C260-5D33-67B932C33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07" y="391658"/>
            <a:ext cx="3888015" cy="9039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9E4CEF-E003-3E8F-0D3F-CBE374E20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786" y="129495"/>
            <a:ext cx="3220358" cy="2435225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4C3642-789B-0073-A6B6-402B63C5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782" y="2676071"/>
            <a:ext cx="3211365" cy="2576287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675FF2-2B2C-D701-A7EF-B2DBB3153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1626281"/>
            <a:ext cx="3274786" cy="2453367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77D19A-90EB-C200-99B0-015C51C56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4084638"/>
            <a:ext cx="2766787" cy="2090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DE25-EAE8-5546-19E9-5E5E9102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3785507" cy="777875"/>
          </a:xfrm>
        </p:spPr>
        <p:txBody>
          <a:bodyPr/>
          <a:lstStyle/>
          <a:p>
            <a:r>
              <a:rPr lang="en-US"/>
              <a:t>Coder</a:t>
            </a:r>
          </a:p>
        </p:txBody>
      </p:sp>
    </p:spTree>
    <p:extLst>
      <p:ext uri="{BB962C8B-B14F-4D97-AF65-F5344CB8AC3E}">
        <p14:creationId xmlns:p14="http://schemas.microsoft.com/office/powerpoint/2010/main" val="2608509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C65E054-4561-C535-85E0-887CA16F1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2046f3a82_0_108">
            <a:extLst>
              <a:ext uri="{FF2B5EF4-FFF2-40B4-BE49-F238E27FC236}">
                <a16:creationId xmlns:a16="http://schemas.microsoft.com/office/drawing/2014/main" id="{9FFF60DA-7940-963D-DB45-66672BA28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Terraform in Coder</a:t>
            </a:r>
            <a:endParaRPr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CC3774-1428-62B7-F1A8-40776F99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731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Source Sans 3" panose="020B0303030403020204" pitchFamily="34" charset="0"/>
                <a:cs typeface="Arial"/>
                <a:sym typeface="Arial"/>
              </a:rPr>
              <a:t>Coder uses Terraform (HCL) not YAML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defRPr/>
            </a:pPr>
            <a:endParaRPr lang="en-US" sz="2400" kern="0" dirty="0">
              <a:solidFill>
                <a:srgbClr val="000000"/>
              </a:solidFill>
              <a:latin typeface="Source Sans 3" panose="020B0303030403020204" pitchFamily="34" charset="0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6AABD-4CA5-DA53-8F60-87AEE12F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643" y="448448"/>
            <a:ext cx="4165363" cy="3022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22C1E-2D91-53EC-E35B-53F0C6AA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622" y="3826161"/>
            <a:ext cx="1433384" cy="1239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1C771A-B477-3AFA-C89B-8B3E17DFD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91" y="5340955"/>
            <a:ext cx="1470999" cy="1239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A35573-A7B2-EE83-65B4-70FB85133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110" y="3832754"/>
            <a:ext cx="1471000" cy="1239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556520-3305-1ABE-6716-03920B8CD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3240" y="2608070"/>
            <a:ext cx="4908703" cy="397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75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D639-D616-605F-C5FB-973D6535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560D4-FB9B-F88A-E6ED-8D741AAC2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API &amp; CLI</a:t>
            </a:r>
            <a:endParaRPr lang="en-US" dirty="0"/>
          </a:p>
          <a:p>
            <a:pPr lvl="1"/>
            <a:r>
              <a:rPr lang="en-US" dirty="0"/>
              <a:t>Kubernetes API: used to create, modify, or delete objects</a:t>
            </a:r>
          </a:p>
          <a:p>
            <a:pPr lvl="1"/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dirty="0"/>
              <a:t>: main command-line tool to interact with Kubernetes</a:t>
            </a:r>
          </a:p>
          <a:p>
            <a:r>
              <a:rPr lang="en-US" b="1" dirty="0"/>
              <a:t>Defining Objects</a:t>
            </a:r>
            <a:endParaRPr lang="en-US" dirty="0"/>
          </a:p>
          <a:p>
            <a:pPr lvl="1"/>
            <a:r>
              <a:rPr lang="en-US" dirty="0"/>
              <a:t>Objects are described in </a:t>
            </a:r>
            <a:r>
              <a:rPr lang="en-US" b="1" dirty="0"/>
              <a:t>YAML or JSON</a:t>
            </a:r>
            <a:r>
              <a:rPr lang="en-US" dirty="0"/>
              <a:t> files</a:t>
            </a:r>
          </a:p>
          <a:p>
            <a:r>
              <a:rPr lang="en-US" b="1" dirty="0"/>
              <a:t>Core Object Types</a:t>
            </a:r>
            <a:endParaRPr lang="en-US" dirty="0"/>
          </a:p>
          <a:p>
            <a:pPr lvl="1"/>
            <a:r>
              <a:rPr lang="en-US" b="1" dirty="0"/>
              <a:t>Pod</a:t>
            </a:r>
            <a:r>
              <a:rPr lang="en-US" dirty="0"/>
              <a:t>: smallest deployable unit (containers + resources + storage + policies)</a:t>
            </a:r>
          </a:p>
          <a:p>
            <a:pPr lvl="1"/>
            <a:r>
              <a:rPr lang="en-US" b="1" dirty="0"/>
              <a:t>Job</a:t>
            </a:r>
            <a:r>
              <a:rPr lang="en-US" dirty="0"/>
              <a:t>: runs one or more Pods until they successfully complete (batch/HPC-like)</a:t>
            </a:r>
          </a:p>
          <a:p>
            <a:pPr lvl="1"/>
            <a:r>
              <a:rPr lang="en-US" b="1" dirty="0"/>
              <a:t>Deployment</a:t>
            </a:r>
            <a:r>
              <a:rPr lang="en-US" dirty="0"/>
              <a:t>: manages long-running Pods, scaling, and updates</a:t>
            </a:r>
          </a:p>
          <a:p>
            <a:r>
              <a:rPr lang="en-US" b="1" dirty="0"/>
              <a:t>Other Useful Types</a:t>
            </a:r>
            <a:endParaRPr lang="en-US" dirty="0"/>
          </a:p>
          <a:p>
            <a:pPr lvl="1"/>
            <a:r>
              <a:rPr lang="en-US" b="1" dirty="0"/>
              <a:t>ReplicaSet</a:t>
            </a:r>
            <a:r>
              <a:rPr lang="en-US" dirty="0"/>
              <a:t>, </a:t>
            </a:r>
            <a:r>
              <a:rPr lang="en-US" b="1" dirty="0" err="1"/>
              <a:t>DaemonSet</a:t>
            </a:r>
            <a:r>
              <a:rPr lang="en-US" dirty="0"/>
              <a:t>, </a:t>
            </a:r>
            <a:r>
              <a:rPr lang="en-US" b="1" dirty="0" err="1"/>
              <a:t>CronJob</a:t>
            </a:r>
            <a:r>
              <a:rPr lang="en-US" dirty="0"/>
              <a:t>, </a:t>
            </a:r>
            <a:r>
              <a:rPr lang="en-US" b="1" dirty="0" err="1"/>
              <a:t>ReplicationController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432C4-E89B-0BAF-D188-219C16469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559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EF391-55D9-277F-9802-EEBD9F274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50CE-778B-DA89-620F-1500B4C0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E14B0-50F1-3275-55F3-85F3BF66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Namespaces</a:t>
            </a:r>
            <a:endParaRPr lang="en-US" dirty="0"/>
          </a:p>
          <a:p>
            <a:pPr lvl="1"/>
            <a:r>
              <a:rPr lang="en-US" dirty="0"/>
              <a:t>Logical partitions within a cluster</a:t>
            </a:r>
          </a:p>
          <a:p>
            <a:pPr lvl="1"/>
            <a:r>
              <a:rPr lang="en-US" dirty="0"/>
              <a:t>Separate users, projects, or workloads (like “queues” in HPC)</a:t>
            </a:r>
          </a:p>
          <a:p>
            <a:pPr lvl="1"/>
            <a:r>
              <a:rPr lang="en-US" dirty="0"/>
              <a:t>Resources (Pods, Jobs, Deployments) live inside namespaces</a:t>
            </a:r>
          </a:p>
          <a:p>
            <a:r>
              <a:rPr lang="en-US" b="1" dirty="0"/>
              <a:t>Scopes</a:t>
            </a:r>
            <a:endParaRPr lang="en-US" dirty="0"/>
          </a:p>
          <a:p>
            <a:pPr lvl="1"/>
            <a:r>
              <a:rPr lang="en-US" b="1" dirty="0"/>
              <a:t>Cluster-scoped</a:t>
            </a:r>
            <a:r>
              <a:rPr lang="en-US" dirty="0"/>
              <a:t>: apply to the whole cluster (e.g., Nodes, </a:t>
            </a:r>
            <a:r>
              <a:rPr lang="en-US" dirty="0" err="1"/>
              <a:t>StorageClasses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Namespace-scoped</a:t>
            </a:r>
            <a:r>
              <a:rPr lang="en-US" dirty="0"/>
              <a:t>: apply only within a namespace (e.g., Pods, Services, </a:t>
            </a:r>
            <a:r>
              <a:rPr lang="en-US" dirty="0" err="1"/>
              <a:t>ConfigMaps</a:t>
            </a:r>
            <a:r>
              <a:rPr lang="en-US" dirty="0"/>
              <a:t>)</a:t>
            </a:r>
          </a:p>
          <a:p>
            <a:r>
              <a:rPr lang="en-US" b="1" dirty="0"/>
              <a:t>RBAC (Role-Based Access Control)</a:t>
            </a:r>
            <a:endParaRPr lang="en-US" dirty="0"/>
          </a:p>
          <a:p>
            <a:pPr lvl="1"/>
            <a:r>
              <a:rPr lang="en-US" dirty="0"/>
              <a:t>Controls </a:t>
            </a:r>
            <a:r>
              <a:rPr lang="en-US" b="1" dirty="0"/>
              <a:t>who</a:t>
            </a:r>
            <a:r>
              <a:rPr lang="en-US" dirty="0"/>
              <a:t> can do </a:t>
            </a:r>
            <a:r>
              <a:rPr lang="en-US" b="1" dirty="0"/>
              <a:t>what</a:t>
            </a:r>
            <a:r>
              <a:rPr lang="en-US" dirty="0"/>
              <a:t> and </a:t>
            </a:r>
            <a:r>
              <a:rPr lang="en-US" b="1" dirty="0"/>
              <a:t>where</a:t>
            </a:r>
            <a:endParaRPr lang="en-US" dirty="0"/>
          </a:p>
          <a:p>
            <a:pPr lvl="1"/>
            <a:r>
              <a:rPr lang="en-US" b="1" dirty="0"/>
              <a:t>Role</a:t>
            </a:r>
            <a:r>
              <a:rPr lang="en-US" dirty="0"/>
              <a:t> → permissions inside a namespace</a:t>
            </a:r>
          </a:p>
          <a:p>
            <a:pPr lvl="1"/>
            <a:r>
              <a:rPr lang="en-US" b="1" dirty="0" err="1"/>
              <a:t>ClusterRole</a:t>
            </a:r>
            <a:r>
              <a:rPr lang="en-US" dirty="0"/>
              <a:t> → permissions across the whole cluster</a:t>
            </a:r>
          </a:p>
          <a:p>
            <a:pPr lvl="1"/>
            <a:r>
              <a:rPr lang="en-US" b="1" dirty="0" err="1"/>
              <a:t>RoleBinding</a:t>
            </a:r>
            <a:r>
              <a:rPr lang="en-US" b="1" dirty="0"/>
              <a:t> / </a:t>
            </a:r>
            <a:r>
              <a:rPr lang="en-US" b="1" dirty="0" err="1"/>
              <a:t>ClusterRoleBinding</a:t>
            </a:r>
            <a:r>
              <a:rPr lang="en-US" dirty="0"/>
              <a:t> → assign roles to users or groups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70268-BD83-3C78-A1ED-D63119AAE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869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C11C5-3837-B1A7-B8BE-79C445672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0B97-C080-1BD6-18A6-9E100EE47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178A-F384-FE55-3D38-C597AE76E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Managing Storage in Kubernetes: Persistent Volumes</a:t>
            </a:r>
          </a:p>
          <a:p>
            <a:r>
              <a:rPr lang="en-US" b="1" dirty="0"/>
              <a:t>Persistent Volume Claim (PVC)</a:t>
            </a:r>
            <a:endParaRPr lang="en-US" dirty="0"/>
          </a:p>
          <a:p>
            <a:pPr lvl="1"/>
            <a:r>
              <a:rPr lang="en-US" dirty="0"/>
              <a:t>User’s request for storage (like requesting quota or project space in HPC)</a:t>
            </a:r>
          </a:p>
          <a:p>
            <a:pPr lvl="1"/>
            <a:r>
              <a:rPr lang="en-US" dirty="0"/>
              <a:t>Once created, a PVC can be </a:t>
            </a:r>
            <a:r>
              <a:rPr lang="en-US" b="1" dirty="0"/>
              <a:t>mounted into Pods</a:t>
            </a:r>
            <a:r>
              <a:rPr lang="en-US" dirty="0"/>
              <a:t> for use</a:t>
            </a:r>
          </a:p>
          <a:p>
            <a:r>
              <a:rPr lang="en-US" b="1" dirty="0"/>
              <a:t>Storage Classes (examples on NRP)</a:t>
            </a:r>
            <a:endParaRPr lang="en-US" dirty="0"/>
          </a:p>
          <a:p>
            <a:pPr lvl="1"/>
            <a:r>
              <a:rPr lang="en-US" b="1" dirty="0" err="1"/>
              <a:t>CephFS</a:t>
            </a:r>
            <a:r>
              <a:rPr lang="en-US" dirty="0"/>
              <a:t> → RWX (</a:t>
            </a:r>
            <a:r>
              <a:rPr lang="en-US" dirty="0" err="1"/>
              <a:t>ReadWriteMany</a:t>
            </a:r>
            <a:r>
              <a:rPr lang="en-US" dirty="0"/>
              <a:t>), shared across Pods</a:t>
            </a:r>
          </a:p>
          <a:p>
            <a:pPr lvl="1"/>
            <a:r>
              <a:rPr lang="en-US" b="1" dirty="0" err="1"/>
              <a:t>Ceph</a:t>
            </a:r>
            <a:r>
              <a:rPr lang="en-US" b="1" dirty="0"/>
              <a:t> RBD (block device)</a:t>
            </a:r>
            <a:r>
              <a:rPr lang="en-US" dirty="0"/>
              <a:t> → RWO (</a:t>
            </a:r>
            <a:r>
              <a:rPr lang="en-US" dirty="0" err="1"/>
              <a:t>ReadWriteOnce</a:t>
            </a:r>
            <a:r>
              <a:rPr lang="en-US" dirty="0"/>
              <a:t>), single-Pod use</a:t>
            </a:r>
          </a:p>
          <a:p>
            <a:pPr lvl="1"/>
            <a:r>
              <a:rPr lang="en-US" b="1" dirty="0" err="1"/>
              <a:t>Linstor</a:t>
            </a:r>
            <a:r>
              <a:rPr lang="en-US" b="1" dirty="0"/>
              <a:t> block</a:t>
            </a:r>
            <a:r>
              <a:rPr lang="en-US" dirty="0"/>
              <a:t> → RWO, high-performance block storage</a:t>
            </a:r>
          </a:p>
          <a:p>
            <a:pPr lvl="1"/>
            <a:r>
              <a:rPr lang="en-US" b="1" dirty="0" err="1"/>
              <a:t>Ceph</a:t>
            </a:r>
            <a:r>
              <a:rPr lang="en-US" b="1" dirty="0"/>
              <a:t> S3</a:t>
            </a:r>
            <a:r>
              <a:rPr lang="en-US" dirty="0"/>
              <a:t> → object storage, good for large datasets</a:t>
            </a:r>
          </a:p>
          <a:p>
            <a:r>
              <a:rPr lang="en-US" b="1" dirty="0"/>
              <a:t>Docs &amp; More Info</a:t>
            </a:r>
          </a:p>
          <a:p>
            <a:pPr lvl="1"/>
            <a:r>
              <a:rPr lang="en-US" dirty="0">
                <a:hlinkClick r:id="rId2"/>
              </a:rPr>
              <a:t>https://nrp.ai/documentation/userdocs/storage/intro/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F57AFD-1513-F173-7776-73E04161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58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F936-B9BD-0A4E-328A-E5143B9B7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7BC0-0085-FA50-4E97-4D1ED115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Kubernetes/k8s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12CBE-292E-7C9F-4964-AF1062DE9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v1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kind: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PersistentVolumeClaim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metadata: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name: my-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spec: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accessModes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ReadWriteOnce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resources: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requests: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storage: 10Gi</a:t>
            </a: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storageClassName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rook-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ceph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-block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41D48-D4C1-70E4-1ABB-7CD65549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687" y="365125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5FB24A4-8991-8080-6DF7-57E91FB50A68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apiVersion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v1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kind: Pod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metadata: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name: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-demo-pod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namespace: my-research-group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containers: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name: app-container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image: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busybox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command: ["sleep", "3600"]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volumeMounts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-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mountPath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/data     # inside the container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name: my-storage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volumes: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name: my-storage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persistentVolumeClaim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claimName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my-</a:t>
            </a:r>
            <a:r>
              <a:rPr lang="en-US" dirty="0" err="1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pvc</a:t>
            </a:r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641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9655C-2D79-099E-75FC-73824425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OpenAI-like Local LLM API – Safe &amp; Secure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F71B9E-0C8F-3D9B-A92B-2D9DF0F6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0743"/>
            <a:ext cx="9969751" cy="457254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A52808-95F3-C109-F106-FAB427DDD6C8}"/>
              </a:ext>
            </a:extLst>
          </p:cNvPr>
          <p:cNvSpPr txBox="1"/>
          <p:nvPr/>
        </p:nvSpPr>
        <p:spPr>
          <a:xfrm>
            <a:off x="3962400" y="1490633"/>
            <a:ext cx="31995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E97132">
                    <a:lumMod val="75000"/>
                  </a:srgbClr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https://llm.nrp-nautilus.io/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E97132">
                  <a:lumMod val="75000"/>
                </a:srgbClr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D1F65-A232-A92D-7971-8E8C07D33D1D}"/>
              </a:ext>
            </a:extLst>
          </p:cNvPr>
          <p:cNvSpPr txBox="1"/>
          <p:nvPr/>
        </p:nvSpPr>
        <p:spPr>
          <a:xfrm>
            <a:off x="7161914" y="5248870"/>
            <a:ext cx="464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 SemiBold" panose="020B0303030403020204" pitchFamily="34" charset="0"/>
                <a:cs typeface="Arial"/>
                <a:sym typeface="Arial"/>
              </a:rPr>
              <a:t>Read about NRP-hosted LLMs (inference):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3" panose="020B0303030403020204" pitchFamily="34" charset="0"/>
                <a:cs typeface="Arial"/>
                <a:sym typeface="Arial"/>
                <a:hlinkClick r:id="rId5"/>
              </a:rPr>
              <a:t>https://nrp.ai/documentation/userdocs/ai/llm-managed/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3" panose="020B0303030403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6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8B307CF4-03B9-1133-D821-F62A795B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27E75D-9A7A-2C81-F89F-DEC7133F95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4"/>
          <a:stretch>
            <a:fillRect/>
          </a:stretch>
        </p:blipFill>
        <p:spPr>
          <a:xfrm>
            <a:off x="1641861" y="496091"/>
            <a:ext cx="8908278" cy="58658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838FE2-90B1-C89F-2623-92DDC7D20AD6}"/>
              </a:ext>
            </a:extLst>
          </p:cNvPr>
          <p:cNvSpPr/>
          <p:nvPr/>
        </p:nvSpPr>
        <p:spPr>
          <a:xfrm>
            <a:off x="1820253" y="1598064"/>
            <a:ext cx="8605615" cy="9998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73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A667-5569-6609-3320-3866B791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OpenAI-like Local LLM Chat – Safe &amp; Secure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7B658-F7E7-605F-D586-C366B6531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4964"/>
            <a:ext cx="7772400" cy="914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>
                <a:latin typeface="Source Sans 3 SemiBold" panose="020B0303030403020204" pitchFamily="34" charset="0"/>
              </a:rPr>
              <a:t>Read more about NRP-hosted chat UIs: </a:t>
            </a:r>
            <a:r>
              <a:rPr lang="en-US">
                <a:hlinkClick r:id="rId2"/>
              </a:rPr>
              <a:t>https://nrp.ai/documentation/userdocs/ai/llm-managed/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1" name="Picture 10" descr="A blue and purple feather in a circle with text&#10;&#10;AI-generated content may be incorrect.">
            <a:extLst>
              <a:ext uri="{FF2B5EF4-FFF2-40B4-BE49-F238E27FC236}">
                <a16:creationId xmlns:a16="http://schemas.microsoft.com/office/drawing/2014/main" id="{7733F90B-D0FC-85A0-F6FC-F45F7775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95" y="1554964"/>
            <a:ext cx="2476500" cy="218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420055-B917-2874-AB4A-6057694DFE39}"/>
              </a:ext>
            </a:extLst>
          </p:cNvPr>
          <p:cNvSpPr txBox="1"/>
          <p:nvPr/>
        </p:nvSpPr>
        <p:spPr>
          <a:xfrm>
            <a:off x="8979195" y="3638935"/>
            <a:ext cx="281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/>
                <a:cs typeface="Arial"/>
                <a:sym typeface="Arial"/>
                <a:hlinkClick r:id="rId4"/>
              </a:rPr>
              <a:t>https://librechat.nrp-nautilus.io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Picture 14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B31D6947-AABB-3033-7117-D25171DB0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51" y="4972509"/>
            <a:ext cx="2948384" cy="603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980C77-E147-663E-AB6C-61521FBE46D2}"/>
              </a:ext>
            </a:extLst>
          </p:cNvPr>
          <p:cNvSpPr txBox="1"/>
          <p:nvPr/>
        </p:nvSpPr>
        <p:spPr>
          <a:xfrm>
            <a:off x="8902995" y="5559810"/>
            <a:ext cx="3428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i-sans-serif"/>
                <a:cs typeface="Arial"/>
                <a:sym typeface="Arial"/>
                <a:hlinkClick r:id="rId6"/>
              </a:rPr>
              <a:t>https://nrp-llm-chat.nrp-nautilus.io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353841"/>
                </a:solidFill>
                <a:effectLst/>
                <a:uLnTx/>
                <a:uFillTx/>
                <a:latin typeface="ui-sans-serif"/>
                <a:cs typeface="Arial"/>
                <a:sym typeface="Arial"/>
              </a:rPr>
              <a:t>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" name="Picture 19" descr="A screenshot of a chat&#10;&#10;AI-generated content may be incorrect.">
            <a:extLst>
              <a:ext uri="{FF2B5EF4-FFF2-40B4-BE49-F238E27FC236}">
                <a16:creationId xmlns:a16="http://schemas.microsoft.com/office/drawing/2014/main" id="{C86F631E-6CD6-7667-3DF2-6DA80AA99D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05" y="2633071"/>
            <a:ext cx="6973042" cy="38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28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7803F581-A62F-7D77-BA0B-A577E57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714F14C0-E248-A4B6-AF42-B51E7D5297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58CD"/>
              </a:buClr>
              <a:buSzPts val="4400"/>
            </a:pPr>
            <a:r>
              <a:rPr lang="en-US" b="1" dirty="0"/>
              <a:t>Using Nautilus and NRP</a:t>
            </a:r>
            <a:endParaRPr dirty="0"/>
          </a:p>
        </p:txBody>
      </p:sp>
      <p:pic>
        <p:nvPicPr>
          <p:cNvPr id="5" name="Picture 2" descr="Jupyterhub - Jupyterhub and Git at the University of Canterbury - Subject  Guides at University of Canterbury">
            <a:extLst>
              <a:ext uri="{FF2B5EF4-FFF2-40B4-BE49-F238E27FC236}">
                <a16:creationId xmlns:a16="http://schemas.microsoft.com/office/drawing/2014/main" id="{6D056FC4-1EF7-6961-2EE6-6EE43D98D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929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der | LinkedIn">
            <a:extLst>
              <a:ext uri="{FF2B5EF4-FFF2-40B4-BE49-F238E27FC236}">
                <a16:creationId xmlns:a16="http://schemas.microsoft.com/office/drawing/2014/main" id="{F18BCB30-6BB2-045E-216B-B04E6A40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863" y="1834969"/>
            <a:ext cx="1277114" cy="127711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FF077C5-0FA5-473B-D8BD-710254F48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797" y="1870729"/>
            <a:ext cx="1277113" cy="1241354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EDD50A-03FE-7E15-32DB-1D0EF5719F4B}"/>
              </a:ext>
            </a:extLst>
          </p:cNvPr>
          <p:cNvSpPr txBox="1"/>
          <p:nvPr/>
        </p:nvSpPr>
        <p:spPr>
          <a:xfrm>
            <a:off x="1433035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 err="1">
                <a:solidFill>
                  <a:schemeClr val="accent1"/>
                </a:solidFill>
                <a:sym typeface="Arial"/>
              </a:rPr>
              <a:t>JupyterHub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C6F9E8-9A7F-F1BA-C341-E3BB25F42E6C}"/>
              </a:ext>
            </a:extLst>
          </p:cNvPr>
          <p:cNvSpPr txBox="1"/>
          <p:nvPr/>
        </p:nvSpPr>
        <p:spPr>
          <a:xfrm>
            <a:off x="4485969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DBA8B-5E2F-4D75-5151-9225D134AF5C}"/>
              </a:ext>
            </a:extLst>
          </p:cNvPr>
          <p:cNvSpPr txBox="1"/>
          <p:nvPr/>
        </p:nvSpPr>
        <p:spPr>
          <a:xfrm>
            <a:off x="7538902" y="3300174"/>
            <a:ext cx="277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</a:rPr>
              <a:t>Kubernetes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0853633-BDEE-6FE4-63C7-24ED7F80A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137"/>
            <a:ext cx="10515600" cy="1449278"/>
          </a:xfrm>
        </p:spPr>
        <p:txBody>
          <a:bodyPr>
            <a:normAutofit/>
          </a:bodyPr>
          <a:lstStyle/>
          <a:p>
            <a:r>
              <a:rPr lang="en-US" b="1" dirty="0"/>
              <a:t>To access any of these services, you need to be part of a namespace/group on: </a:t>
            </a:r>
            <a:br>
              <a:rPr lang="en-US" b="1" dirty="0"/>
            </a:br>
            <a:r>
              <a:rPr lang="en-US" b="1" dirty="0">
                <a:hlinkClick r:id="rId6"/>
              </a:rPr>
              <a:t>https://nrp.ai/namespaces/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40791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3C02EBD6-6170-51EA-DC7A-11E7093C1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9E9AD9C0-D189-F28E-FC61-46D3976D6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ea typeface="+mj-lt"/>
                <a:cs typeface="+mj-lt"/>
              </a:rPr>
              <a:t>Why Operators Care? </a:t>
            </a:r>
            <a:endParaRPr lang="en-US"/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sz="2400">
                <a:ea typeface="+mj-lt"/>
                <a:cs typeface="+mj-lt"/>
              </a:rPr>
              <a:t>Heterogeneous Hardware at Scale ≠ </a:t>
            </a:r>
            <a:r>
              <a:rPr lang="en-US" sz="2400" err="1">
                <a:ea typeface="+mj-lt"/>
                <a:cs typeface="+mj-lt"/>
              </a:rPr>
              <a:t>Hyperscaler</a:t>
            </a:r>
            <a:r>
              <a:rPr lang="en-US" sz="2400">
                <a:ea typeface="+mj-lt"/>
                <a:cs typeface="+mj-lt"/>
              </a:rPr>
              <a:t> Problems </a:t>
            </a:r>
            <a:endParaRPr sz="2400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0A8E6C18-9A5D-AC5B-4AD0-F6D5872902E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800"/>
            </a:pPr>
            <a:r>
              <a:rPr lang="en-US">
                <a:ea typeface="+mn-lt"/>
                <a:cs typeface="+mn-lt"/>
              </a:rPr>
              <a:t>Unlike cloud providers with homogeneous fleets, Nautilus integrates 40+ types of devices (GPUs, FPGAs, </a:t>
            </a:r>
            <a:r>
              <a:rPr lang="en-US" err="1">
                <a:ea typeface="+mn-lt"/>
                <a:cs typeface="+mn-lt"/>
              </a:rPr>
              <a:t>SmartNICs</a:t>
            </a:r>
            <a:r>
              <a:rPr lang="en-US">
                <a:ea typeface="+mn-lt"/>
                <a:cs typeface="+mn-lt"/>
              </a:rPr>
              <a:t>, Tofino switches). </a:t>
            </a:r>
            <a:endParaRPr lang="en-US"/>
          </a:p>
          <a:p>
            <a:pPr>
              <a:buSzPts val="2800"/>
            </a:pPr>
            <a:r>
              <a:rPr lang="en-US">
                <a:ea typeface="+mn-lt"/>
                <a:cs typeface="+mn-lt"/>
              </a:rPr>
              <a:t>Operational Pain Points: </a:t>
            </a:r>
            <a:endParaRPr/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Firmware/Driver Hell: NVIDIA Bluefield DPUs vs. Xilinx FPGAs vs. Intel Tofino ASICs require custom kernels, conflicting dependencies. </a:t>
            </a:r>
            <a:endParaRPr lang="en-US"/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Performance Fragmentation: Mixing 10G, 25G, 100G links across domains (</a:t>
            </a:r>
            <a:r>
              <a:rPr lang="en-US" err="1">
                <a:ea typeface="+mn-lt"/>
                <a:cs typeface="+mn-lt"/>
              </a:rPr>
              <a:t>ESnet</a:t>
            </a:r>
            <a:r>
              <a:rPr lang="en-US">
                <a:ea typeface="+mn-lt"/>
                <a:cs typeface="+mn-lt"/>
              </a:rPr>
              <a:t>, Internet2, campus networks) led to mixed throughput. </a:t>
            </a:r>
          </a:p>
          <a:p>
            <a:pPr marL="493395" lvl="1">
              <a:buSzPts val="2800"/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Control Plane: Kubernetes (Calico, </a:t>
            </a:r>
            <a:r>
              <a:rPr lang="en-US" err="1">
                <a:ea typeface="+mn-lt"/>
                <a:cs typeface="+mn-lt"/>
              </a:rPr>
              <a:t>Multus</a:t>
            </a:r>
            <a:r>
              <a:rPr lang="en-US">
                <a:ea typeface="+mn-lt"/>
                <a:cs typeface="+mn-lt"/>
              </a:rPr>
              <a:t>) + SENSE + P4 data planes created overlapping orchestration layers.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7816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2046f3a82_0_137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Measuring &amp; Monitoring</a:t>
            </a:r>
          </a:p>
        </p:txBody>
      </p:sp>
      <p:sp>
        <p:nvSpPr>
          <p:cNvPr id="295" name="Google Shape;295;g352046f3a82_0_137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lnSpc>
                <a:spcPct val="120000"/>
              </a:lnSpc>
              <a:buClr>
                <a:srgbClr val="888888"/>
              </a:buClr>
              <a:buSzPts val="2400"/>
            </a:pPr>
            <a:r>
              <a:rPr lang="en-US" sz="2000">
                <a:solidFill>
                  <a:schemeClr val="tx1"/>
                </a:solidFill>
              </a:rPr>
              <a:t>Cloud Native University - North America 2025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A50547F-1CE7-EFB6-65BC-06839F6195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57" b="57227" l="9961" r="89941">
                        <a14:foregroundMark x1="61230" y1="43750" x2="65723" y2="47168"/>
                        <a14:foregroundMark x1="65137" y1="56934" x2="70996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40"/>
          <a:stretch>
            <a:fillRect/>
          </a:stretch>
        </p:blipFill>
        <p:spPr bwMode="auto">
          <a:xfrm>
            <a:off x="875638" y="1771921"/>
            <a:ext cx="5310996" cy="320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41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2046f3a82_0_1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Observability and Controllability with sFlow</a:t>
            </a:r>
            <a:endParaRPr/>
          </a:p>
        </p:txBody>
      </p:sp>
      <p:sp>
        <p:nvSpPr>
          <p:cNvPr id="301" name="Google Shape;301;g352046f3a82_0_14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Network-wide visibility through random packet sampling (1:N) + counter polling (interface stats, CPU, memory).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Captures interface counters, packet samples, and drop events from switches, routers, and nodes.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Host-Side Agent: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hsflowd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 runs on every node, lightweight, reports: 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Interface traffic stats, dropped packets in kernel stack with function-level detail, TCP delay/loss/jitter via 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netlink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/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tcp_diag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, GPU, container, and optical metrics (if available).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Analytics Engine: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-RT: Processes </a:t>
            </a: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 data for: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DDoS detection, queue depth, and transit delay analysis.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Live dashboards (Grafana/Prometheus integration).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Event-triggered control (e.g., rate-limiting, ERSPAN).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Sub-second response to network anomalies.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lvl="0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b="1" dirty="0" err="1">
                <a:latin typeface="Source Sans 3"/>
                <a:ea typeface="Source Sans 3"/>
                <a:cs typeface="Source Sans 3"/>
                <a:sym typeface="Source Sans 3"/>
              </a:rPr>
              <a:t>InMon</a:t>
            </a:r>
            <a:r>
              <a:rPr lang="en-US" sz="1700" b="1" dirty="0">
                <a:latin typeface="Source Sans 3"/>
                <a:ea typeface="Source Sans 3"/>
                <a:cs typeface="Source Sans 3"/>
                <a:sym typeface="Source Sans 3"/>
              </a:rPr>
              <a:t>: Visualization and Control</a:t>
            </a:r>
            <a:endParaRPr sz="1700" b="1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Collects </a:t>
            </a:r>
            <a:r>
              <a:rPr lang="en-US" sz="1700" dirty="0" err="1">
                <a:latin typeface="Source Sans 3"/>
                <a:ea typeface="Source Sans 3"/>
                <a:cs typeface="Source Sans 3"/>
                <a:sym typeface="Source Sans 3"/>
              </a:rPr>
              <a:t>sFlow</a:t>
            </a: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/NetFlow/SNMP/BGP from all devices.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Powers Traffic Sentinel: visualization, alerting, and dashboards.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lvl="1" indent="-3365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00"/>
              <a:buFont typeface="Source Sans 3"/>
              <a:buChar char="•"/>
            </a:pPr>
            <a:r>
              <a:rPr lang="en-US" sz="1700" dirty="0">
                <a:latin typeface="Source Sans 3"/>
                <a:ea typeface="Source Sans 3"/>
                <a:cs typeface="Source Sans 3"/>
                <a:sym typeface="Source Sans 3"/>
              </a:rPr>
              <a:t>Enables network-wide drop analysis, host tracing, and custom dashboards.</a:t>
            </a:r>
            <a:endParaRPr sz="1700" dirty="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2" name="Google Shape;302;g352046f3a82_0_142"/>
          <p:cNvSpPr/>
          <p:nvPr/>
        </p:nvSpPr>
        <p:spPr>
          <a:xfrm>
            <a:off x="9765900" y="4078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g352046f3a82_0_142"/>
          <p:cNvSpPr/>
          <p:nvPr/>
        </p:nvSpPr>
        <p:spPr>
          <a:xfrm>
            <a:off x="9765900" y="4751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hsflowd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g352046f3a82_0_142"/>
          <p:cNvSpPr/>
          <p:nvPr/>
        </p:nvSpPr>
        <p:spPr>
          <a:xfrm>
            <a:off x="9765900" y="5424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sFlow-RT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g352046f3a82_0_142"/>
          <p:cNvSpPr/>
          <p:nvPr/>
        </p:nvSpPr>
        <p:spPr>
          <a:xfrm>
            <a:off x="9765900" y="6097177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InMon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g352046f3a82_0_142"/>
          <p:cNvSpPr/>
          <p:nvPr/>
        </p:nvSpPr>
        <p:spPr>
          <a:xfrm>
            <a:off x="10425600" y="4543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g352046f3a82_0_142"/>
          <p:cNvSpPr/>
          <p:nvPr/>
        </p:nvSpPr>
        <p:spPr>
          <a:xfrm>
            <a:off x="10425600" y="5216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g352046f3a82_0_142"/>
          <p:cNvSpPr/>
          <p:nvPr/>
        </p:nvSpPr>
        <p:spPr>
          <a:xfrm>
            <a:off x="10425600" y="5889827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68753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2046f3a82_0_1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Observability and Controllability with </a:t>
            </a:r>
            <a:r>
              <a:rPr lang="en-US" err="1"/>
              <a:t>sFlow</a:t>
            </a:r>
            <a:endParaRPr/>
          </a:p>
        </p:txBody>
      </p:sp>
      <p:sp>
        <p:nvSpPr>
          <p:cNvPr id="314" name="Google Shape;314;g352046f3a82_0_159"/>
          <p:cNvSpPr/>
          <p:nvPr/>
        </p:nvSpPr>
        <p:spPr>
          <a:xfrm>
            <a:off x="9591200" y="3353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352046f3a82_0_159"/>
          <p:cNvSpPr/>
          <p:nvPr/>
        </p:nvSpPr>
        <p:spPr>
          <a:xfrm>
            <a:off x="9591200" y="4026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hsflowd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g352046f3a82_0_159"/>
          <p:cNvSpPr/>
          <p:nvPr/>
        </p:nvSpPr>
        <p:spPr>
          <a:xfrm>
            <a:off x="9591200" y="4699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sFlow-RT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352046f3a82_0_159"/>
          <p:cNvSpPr/>
          <p:nvPr/>
        </p:nvSpPr>
        <p:spPr>
          <a:xfrm>
            <a:off x="9591200" y="5372900"/>
            <a:ext cx="1511700" cy="450600"/>
          </a:xfrm>
          <a:prstGeom prst="roundRect">
            <a:avLst>
              <a:gd name="adj" fmla="val 50000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InMon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352046f3a82_0_159"/>
          <p:cNvSpPr/>
          <p:nvPr/>
        </p:nvSpPr>
        <p:spPr>
          <a:xfrm>
            <a:off x="10250900" y="3819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g352046f3a82_0_159"/>
          <p:cNvSpPr/>
          <p:nvPr/>
        </p:nvSpPr>
        <p:spPr>
          <a:xfrm>
            <a:off x="10250900" y="4492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g352046f3a82_0_159"/>
          <p:cNvSpPr/>
          <p:nvPr/>
        </p:nvSpPr>
        <p:spPr>
          <a:xfrm>
            <a:off x="10250900" y="5165550"/>
            <a:ext cx="192300" cy="192300"/>
          </a:xfrm>
          <a:prstGeom prst="plus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1" name="Google Shape;321;g352046f3a82_0_159" title="Screenshot 2025-04-30 at 1.40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35381"/>
            <a:ext cx="8511766" cy="354772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g352046f3a82_0_159"/>
          <p:cNvSpPr/>
          <p:nvPr/>
        </p:nvSpPr>
        <p:spPr>
          <a:xfrm>
            <a:off x="3774400" y="6247300"/>
            <a:ext cx="5526600" cy="45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Screenshots on NRP, Courtesy of InMon Corporation</a:t>
            </a:r>
            <a:endParaRPr kumimoji="0" sz="13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Credit: Neil McKee, InMon, 2025</a:t>
            </a:r>
            <a:endParaRPr kumimoji="0" sz="13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6037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2046f3a82_0_18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Prometheus &amp; Grafana</a:t>
            </a:r>
            <a:endParaRPr/>
          </a:p>
        </p:txBody>
      </p:sp>
      <p:sp>
        <p:nvSpPr>
          <p:cNvPr id="334" name="Google Shape;334;g352046f3a82_0_180"/>
          <p:cNvSpPr txBox="1">
            <a:spLocks noGrp="1"/>
          </p:cNvSpPr>
          <p:nvPr>
            <p:ph idx="1"/>
          </p:nvPr>
        </p:nvSpPr>
        <p:spPr>
          <a:xfrm>
            <a:off x="838200" y="2287352"/>
            <a:ext cx="575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Prometheus: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Scrapes metrics from 425+ nodes, 1,400+ GPUs, and cluster services (Kubernetes,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LiteLLM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SeaweedFS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, Synapse, etc.).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Exporters: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node-exporter (Linux/Windows/MacOS),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-exporter, 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kube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-state-metrics, and custom exporters for FPGA/DPU telemetry.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Thanos: 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Federates Prometheus data for global querying, compacts metrics, and stores them in object storage (</a:t>
            </a:r>
            <a:r>
              <a:rPr lang="en-US" sz="1700" err="1">
                <a:latin typeface="Source Sans 3"/>
                <a:ea typeface="Source Sans 3"/>
                <a:cs typeface="Source Sans 3"/>
                <a:sym typeface="Source Sans 3"/>
              </a:rPr>
              <a:t>Ceph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/S3).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r>
              <a:rPr lang="en-US" sz="1700" b="1">
                <a:latin typeface="Source Sans 3"/>
                <a:ea typeface="Source Sans 3"/>
                <a:cs typeface="Source Sans 3"/>
                <a:sym typeface="Source Sans 3"/>
              </a:rPr>
              <a:t>Grafana:</a:t>
            </a:r>
            <a:r>
              <a:rPr lang="en-US" sz="1700">
                <a:latin typeface="Source Sans 3"/>
                <a:ea typeface="Source Sans 3"/>
                <a:cs typeface="Source Sans 3"/>
                <a:sym typeface="Source Sans 3"/>
              </a:rPr>
              <a:t> 50+ dashboards for real-time and historical analysis.</a:t>
            </a: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lnSpc>
                <a:spcPct val="95000"/>
              </a:lnSpc>
              <a:spcBef>
                <a:spcPts val="561"/>
              </a:spcBef>
              <a:spcAft>
                <a:spcPts val="0"/>
              </a:spcAft>
              <a:buNone/>
            </a:pPr>
            <a:endParaRPr sz="17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35" name="Google Shape;335;g352046f3a82_0_180"/>
          <p:cNvSpPr/>
          <p:nvPr/>
        </p:nvSpPr>
        <p:spPr>
          <a:xfrm>
            <a:off x="914400" y="5254638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https://prometheus.nrp-nautilus.io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g352046f3a82_0_180"/>
          <p:cNvSpPr/>
          <p:nvPr/>
        </p:nvSpPr>
        <p:spPr>
          <a:xfrm>
            <a:off x="914400" y="6057788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https://thanos.nrp-nautilus.io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g352046f3a82_0_180"/>
          <p:cNvSpPr/>
          <p:nvPr/>
        </p:nvSpPr>
        <p:spPr>
          <a:xfrm>
            <a:off x="914400" y="5656213"/>
            <a:ext cx="2983500" cy="354000"/>
          </a:xfrm>
          <a:prstGeom prst="roundRect">
            <a:avLst>
              <a:gd name="adj" fmla="val 16667"/>
            </a:avLst>
          </a:prstGeom>
          <a:solidFill>
            <a:srgbClr val="07376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150" b="1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https://grafana.nrp-nautilus.io</a:t>
            </a:r>
            <a:endParaRPr kumimoji="0" sz="1500" b="1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g352046f3a82_0_180" title="Screenshot 2025-04-30 at 1.47.5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225" y="2428737"/>
            <a:ext cx="4803077" cy="3144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504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2BF1AB13-4C1F-574C-7AE7-40B9ECEA3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6c3f1a739_0_2063">
            <a:extLst>
              <a:ext uri="{FF2B5EF4-FFF2-40B4-BE49-F238E27FC236}">
                <a16:creationId xmlns:a16="http://schemas.microsoft.com/office/drawing/2014/main" id="{A03159A5-9049-A0CE-00A4-1CCD803115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ea typeface="+mj-lt"/>
                <a:cs typeface="+mj-lt"/>
              </a:rPr>
              <a:t>Network Experiments on Nautilus</a:t>
            </a:r>
            <a:endParaRPr lang="en-US"/>
          </a:p>
        </p:txBody>
      </p:sp>
      <p:sp>
        <p:nvSpPr>
          <p:cNvPr id="110" name="Google Shape;110;g356c3f1a739_0_2063">
            <a:extLst>
              <a:ext uri="{FF2B5EF4-FFF2-40B4-BE49-F238E27FC236}">
                <a16:creationId xmlns:a16="http://schemas.microsoft.com/office/drawing/2014/main" id="{D18BBF01-C2B3-E59B-3689-F814E076F29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7350">
              <a:lnSpc>
                <a:spcPct val="90000"/>
              </a:lnSpc>
              <a:buSzPts val="2500"/>
              <a:buFont typeface="Arial"/>
              <a:buChar char="•"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SENSE Path Provisioning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Establish L2 path between Nautilus nodes using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ESnet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SENSE.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SENSE dynamically configures VLAN interfaces across multi-domain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networks.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Once configured, SENSE creates and activates VLAN network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interfaces on the nodes involved in the experiment.</a:t>
            </a:r>
          </a:p>
          <a:p>
            <a:pPr marL="457200" lvl="0" indent="-387350">
              <a:lnSpc>
                <a:spcPct val="90000"/>
              </a:lnSpc>
              <a:spcBef>
                <a:spcPts val="0"/>
              </a:spcBef>
              <a:buSzPts val="2500"/>
              <a:buFont typeface="Arial"/>
              <a:buChar char="•"/>
            </a:pPr>
            <a:r>
              <a:rPr lang="en-US" sz="2400" b="1" err="1">
                <a:latin typeface="Arial"/>
                <a:ea typeface="Arial"/>
                <a:cs typeface="Arial"/>
                <a:sym typeface="Arial"/>
              </a:rPr>
              <a:t>Multus</a:t>
            </a: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 Network Definition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Multus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CNI enables pods to have multiple network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interfaces beyond the default.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-US" sz="2000" err="1">
                <a:latin typeface="Arial"/>
                <a:ea typeface="Arial"/>
                <a:cs typeface="Arial"/>
                <a:sym typeface="Arial"/>
              </a:rPr>
              <a:t>NetworkAttachmentDefinition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(NAD) is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created for the VLAN interfaces provisioned</a:t>
            </a:r>
            <a:br>
              <a:rPr lang="en-US" sz="2000"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latin typeface="Arial"/>
                <a:ea typeface="Arial"/>
                <a:cs typeface="Arial"/>
                <a:sym typeface="Arial"/>
              </a:rPr>
              <a:t>by SENSE.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Specifies the VLAN network (e.g., vlan-10).</a:t>
            </a:r>
          </a:p>
          <a:p>
            <a:pPr marL="914400" lvl="1" indent="-361950">
              <a:lnSpc>
                <a:spcPct val="90000"/>
              </a:lnSpc>
              <a:spcBef>
                <a:spcPts val="0"/>
              </a:spcBef>
              <a:buSzPts val="21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Connects the pods to the configured L2 path.</a:t>
            </a:r>
          </a:p>
        </p:txBody>
      </p:sp>
      <p:pic>
        <p:nvPicPr>
          <p:cNvPr id="2" name="Google Shape;152;g356c3f1a739_0_120">
            <a:extLst>
              <a:ext uri="{FF2B5EF4-FFF2-40B4-BE49-F238E27FC236}">
                <a16:creationId xmlns:a16="http://schemas.microsoft.com/office/drawing/2014/main" id="{547B76A3-D761-CB8F-4D41-9B7DD912FD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4278" y="1778775"/>
            <a:ext cx="4069100" cy="4921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320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164" name="Google Shape;164;g356c3f1a739_0_10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The</a:t>
            </a:r>
            <a:br>
              <a:rPr lang="en-US" sz="4800" b="1"/>
            </a:br>
            <a:r>
              <a:rPr lang="en-US" sz="4800" b="1"/>
              <a:t>AutoGole/SENSE</a:t>
            </a:r>
            <a:br>
              <a:rPr lang="en-US" sz="4800" b="1"/>
            </a:br>
            <a:r>
              <a:rPr lang="en-US" sz="4800" b="1"/>
              <a:t>Topology</a:t>
            </a:r>
          </a:p>
        </p:txBody>
      </p:sp>
      <p:sp>
        <p:nvSpPr>
          <p:cNvPr id="165" name="Google Shape;165;g356c3f1a739_0_10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4D5B38-15EA-64A2-142E-DC89369D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356c3f1a739_0_8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350" y="156825"/>
            <a:ext cx="5618545" cy="3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56c3f1a739_0_8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6975" y="300722"/>
            <a:ext cx="5373297" cy="334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56c3f1a739_0_879" title="Screenshot 2025-04-28 at 7.04.50 PM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9329" y="3646100"/>
            <a:ext cx="5032451" cy="31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356c3f1a739_0_879" title="Screenshot 2025-04-28 at 7.06.45 PM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64025" y="3646100"/>
            <a:ext cx="3872323" cy="243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90CC3514-BB41-CCD3-2AD3-8A9491348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BEE64-B208-D583-EC7A-A31BC667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" y="251017"/>
            <a:ext cx="10710143" cy="5518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96CAA2-6534-2227-FEAE-FFA97799F77B}"/>
              </a:ext>
            </a:extLst>
          </p:cNvPr>
          <p:cNvSpPr txBox="1"/>
          <p:nvPr/>
        </p:nvSpPr>
        <p:spPr>
          <a:xfrm>
            <a:off x="4045008" y="6083763"/>
            <a:ext cx="41019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hlinkClick r:id="rId4"/>
              </a:rPr>
              <a:t>https://nrp.ai/training/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950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6c3f1a739_0_8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SENSE</a:t>
            </a:r>
            <a:endParaRPr/>
          </a:p>
        </p:txBody>
      </p:sp>
      <p:sp>
        <p:nvSpPr>
          <p:cNvPr id="179" name="Google Shape;179;g356c3f1a739_0_87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Software-Defined Network for End-to-End Networked Science at Exascale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Network management system designed to provide tailored and reliable network services for scientific applications.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Offers scalable approach to network management.</a:t>
            </a:r>
            <a:endParaRPr/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Enables customized end-to-end service provisioning (L2 and L3) across complex and distributed infrastructures.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6c3f1a739_0_10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SENSE</a:t>
            </a:r>
            <a:endParaRPr/>
          </a:p>
        </p:txBody>
      </p:sp>
      <p:pic>
        <p:nvPicPr>
          <p:cNvPr id="185" name="Google Shape;185;g356c3f1a739_0_1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475" y="1361225"/>
            <a:ext cx="9486105" cy="48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6c3f1a739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K8s SENSE Operator</a:t>
            </a:r>
            <a:endParaRPr/>
          </a:p>
        </p:txBody>
      </p:sp>
      <p:sp>
        <p:nvSpPr>
          <p:cNvPr id="191" name="Google Shape;191;g356c3f1a739_0_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The SENSE Operator allows users to declare a network path using a custom Kubernetes resource: SensePath.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2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2" name="Google Shape;192;g356c3f1a739_0_40"/>
          <p:cNvSpPr/>
          <p:nvPr/>
        </p:nvSpPr>
        <p:spPr>
          <a:xfrm>
            <a:off x="721150" y="3119050"/>
            <a:ext cx="46929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apiVersion: sense.nrp-nautilus.io/v1alpha1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SensePath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metadata: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name: n26-to-n27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spec: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uri1: "node-2-6.sdsc.optiputer.net:enp65s0f1np1"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uri2: "node-2-7.sdsc.optiputer.net:enp65s0f1np1"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bandwidth: 1000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vlan_tag: 3115 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356c3f1a739_0_40"/>
          <p:cNvSpPr/>
          <p:nvPr/>
        </p:nvSpPr>
        <p:spPr>
          <a:xfrm>
            <a:off x="6052825" y="3119000"/>
            <a:ext cx="54180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Pod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annotations: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sense.nrp-nautilus.io/target-node: "node-2-7.sdsc.optiputer.net"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sense.nrp-nautilus.io/bandwidth: "1000"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nodeSelectorTerms: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- matchExpressions: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- key: kubernetes.io/hostname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operator: In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values: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11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- node-2-6.sdsc.optiputer.net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6c3f1a739_0_11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K8s SENSE Operator</a:t>
            </a:r>
            <a:endParaRPr/>
          </a:p>
        </p:txBody>
      </p:sp>
      <p:sp>
        <p:nvSpPr>
          <p:cNvPr id="199" name="Google Shape;199;g356c3f1a739_0_1112"/>
          <p:cNvSpPr txBox="1">
            <a:spLocks noGrp="1"/>
          </p:cNvSpPr>
          <p:nvPr>
            <p:ph idx="1"/>
          </p:nvPr>
        </p:nvSpPr>
        <p:spPr>
          <a:xfrm>
            <a:off x="914399" y="3084269"/>
            <a:ext cx="10363200" cy="338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200"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0" name="Google Shape;200;g356c3f1a739_0_1112"/>
          <p:cNvSpPr/>
          <p:nvPr/>
        </p:nvSpPr>
        <p:spPr>
          <a:xfrm>
            <a:off x="1459988" y="2350723"/>
            <a:ext cx="5418000" cy="2918700"/>
          </a:xfrm>
          <a:prstGeom prst="roundRect">
            <a:avLst>
              <a:gd name="adj" fmla="val 14957"/>
            </a:avLst>
          </a:prstGeom>
          <a:solidFill>
            <a:srgbClr val="CFE2F3"/>
          </a:solidFill>
          <a:ln w="38100" cap="flat" cmpd="sng">
            <a:solidFill>
              <a:srgbClr val="0B53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kind: Pod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annotations: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sense.nrp-nautilus.io/target-node: "node-2-7.sdsc.optiputer.net"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sense.nrp-nautilus.io/bandwidth: "1000"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nodeSelectorTerms: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- matchExpressions: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- key: kubernetes.io/hostname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operator: In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values: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        - node-2-6.sdsc.optiputer.net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>
                <a:ln>
                  <a:noFill/>
                </a:ln>
                <a:solidFill>
                  <a:srgbClr val="07376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…</a:t>
            </a:r>
            <a:endParaRPr kumimoji="0" sz="1200" b="1" i="0" u="none" strike="noStrike" kern="0" cap="none" spc="0" normalizeH="0" baseline="0" noProof="0">
              <a:ln>
                <a:noFill/>
              </a:ln>
              <a:solidFill>
                <a:srgbClr val="07376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56c3f1a739_0_1112"/>
          <p:cNvSpPr/>
          <p:nvPr/>
        </p:nvSpPr>
        <p:spPr>
          <a:xfrm>
            <a:off x="5062963" y="4725273"/>
            <a:ext cx="2398500" cy="45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356c3f1a739_0_1112"/>
          <p:cNvSpPr/>
          <p:nvPr/>
        </p:nvSpPr>
        <p:spPr>
          <a:xfrm>
            <a:off x="6717788" y="3041548"/>
            <a:ext cx="2398500" cy="4590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g356c3f1a739_0_1112"/>
          <p:cNvSpPr/>
          <p:nvPr/>
        </p:nvSpPr>
        <p:spPr>
          <a:xfrm rot="615682">
            <a:off x="4940691" y="3596891"/>
            <a:ext cx="2581693" cy="459163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g356c3f1a739_0_1112"/>
          <p:cNvSpPr/>
          <p:nvPr/>
        </p:nvSpPr>
        <p:spPr>
          <a:xfrm>
            <a:off x="9228713" y="284322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Node 1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g356c3f1a739_0_1112"/>
          <p:cNvSpPr/>
          <p:nvPr/>
        </p:nvSpPr>
        <p:spPr>
          <a:xfrm>
            <a:off x="7725413" y="458172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Node 2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g356c3f1a739_0_1112"/>
          <p:cNvSpPr/>
          <p:nvPr/>
        </p:nvSpPr>
        <p:spPr>
          <a:xfrm>
            <a:off x="7725413" y="3712473"/>
            <a:ext cx="1503300" cy="7461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rPr>
              <a:t>Bandwidth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7" name="Google Shape;207;g356c3f1a739_0_1112"/>
          <p:cNvGrpSpPr/>
          <p:nvPr/>
        </p:nvGrpSpPr>
        <p:grpSpPr>
          <a:xfrm>
            <a:off x="225450" y="5627223"/>
            <a:ext cx="11741100" cy="753950"/>
            <a:chOff x="290125" y="5102125"/>
            <a:chExt cx="11741100" cy="753950"/>
          </a:xfrm>
        </p:grpSpPr>
        <p:sp>
          <p:nvSpPr>
            <p:cNvPr id="208" name="Google Shape;208;g356c3f1a739_0_1112"/>
            <p:cNvSpPr/>
            <p:nvPr/>
          </p:nvSpPr>
          <p:spPr>
            <a:xfrm>
              <a:off x="2901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Start</a:t>
              </a:r>
              <a:b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k8s SensePath CRD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9" name="Google Shape;209;g356c3f1a739_0_1112"/>
            <p:cNvSpPr/>
            <p:nvPr/>
          </p:nvSpPr>
          <p:spPr>
            <a:xfrm>
              <a:off x="22901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Start</a:t>
              </a:r>
              <a:b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SENSE Path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0" name="Google Shape;210;g356c3f1a739_0_1112"/>
            <p:cNvSpPr/>
            <p:nvPr/>
          </p:nvSpPr>
          <p:spPr>
            <a:xfrm>
              <a:off x="42901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Update Status in SensePath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1" name="Google Shape;211;g356c3f1a739_0_1112"/>
            <p:cNvSpPr/>
            <p:nvPr/>
          </p:nvSpPr>
          <p:spPr>
            <a:xfrm>
              <a:off x="85279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Patch annotated pods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" name="Google Shape;212;g356c3f1a739_0_1112"/>
            <p:cNvSpPr/>
            <p:nvPr/>
          </p:nvSpPr>
          <p:spPr>
            <a:xfrm>
              <a:off x="10527925" y="510212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Delete path in 7 days unless extended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3" name="Google Shape;213;g356c3f1a739_0_1112"/>
            <p:cNvSpPr/>
            <p:nvPr/>
          </p:nvSpPr>
          <p:spPr>
            <a:xfrm>
              <a:off x="6409025" y="5109975"/>
              <a:ext cx="1503300" cy="746100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ontserrat"/>
                  <a:ea typeface="Montserrat"/>
                  <a:cs typeface="Montserrat"/>
                  <a:sym typeface="Montserrat"/>
                </a:rPr>
                <a:t>Create Multus NADs</a:t>
              </a:r>
              <a:endParaRPr kumimoji="0" sz="1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g356c3f1a739_0_1112"/>
            <p:cNvSpPr/>
            <p:nvPr/>
          </p:nvSpPr>
          <p:spPr>
            <a:xfrm>
              <a:off x="1901675" y="533962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g356c3f1a739_0_1112"/>
            <p:cNvSpPr/>
            <p:nvPr/>
          </p:nvSpPr>
          <p:spPr>
            <a:xfrm>
              <a:off x="390167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6" name="Google Shape;216;g356c3f1a739_0_1112"/>
            <p:cNvSpPr/>
            <p:nvPr/>
          </p:nvSpPr>
          <p:spPr>
            <a:xfrm>
              <a:off x="596112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7" name="Google Shape;217;g356c3f1a739_0_1112"/>
            <p:cNvSpPr/>
            <p:nvPr/>
          </p:nvSpPr>
          <p:spPr>
            <a:xfrm>
              <a:off x="8080025" y="533962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8" name="Google Shape;218;g356c3f1a739_0_1112"/>
            <p:cNvSpPr/>
            <p:nvPr/>
          </p:nvSpPr>
          <p:spPr>
            <a:xfrm>
              <a:off x="10139475" y="5331775"/>
              <a:ext cx="280200" cy="286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D1D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223" name="Google Shape;223;g356c3f1a739_0_15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marR="0" lvl="0" indent="0">
              <a:spcAft>
                <a:spcPts val="0"/>
              </a:spcAft>
              <a:buClr>
                <a:srgbClr val="0058CD"/>
              </a:buClr>
              <a:buSzPts val="6000"/>
            </a:pPr>
            <a:r>
              <a:rPr lang="en-US" sz="4800" b="1"/>
              <a:t>FPGAs &amp;</a:t>
            </a:r>
            <a:br>
              <a:rPr lang="en-US" sz="4800" b="1"/>
            </a:br>
            <a:r>
              <a:rPr lang="en-US" sz="4800" b="1"/>
              <a:t>SmartNICs</a:t>
            </a:r>
          </a:p>
        </p:txBody>
      </p:sp>
      <p:sp>
        <p:nvSpPr>
          <p:cNvPr id="224" name="Google Shape;224;g356c3f1a739_0_15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5CE32C7-8AC4-8F91-D328-4E245E78B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638" y="719282"/>
            <a:ext cx="5310996" cy="53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6c3f1a739_0_10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Testbed Integration</a:t>
            </a:r>
            <a:endParaRPr/>
          </a:p>
        </p:txBody>
      </p:sp>
      <p:sp>
        <p:nvSpPr>
          <p:cNvPr id="230" name="Google Shape;230;g356c3f1a739_0_1089"/>
          <p:cNvSpPr txBox="1">
            <a:spLocks noGrp="1"/>
          </p:cNvSpPr>
          <p:nvPr>
            <p:ph idx="1"/>
          </p:nvPr>
        </p:nvSpPr>
        <p:spPr>
          <a:xfrm>
            <a:off x="838200" y="2296402"/>
            <a:ext cx="477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The FABRIC testbed is a research infrastructure designed to support networking and computing experiments.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It provides a platform for designing, deploying, and testing large-scale network experiments and services.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FABRIC offers network and compute resources, including connections and virtualized environments.</a:t>
            </a:r>
            <a:endParaRPr sz="2100"/>
          </a:p>
        </p:txBody>
      </p:sp>
      <p:pic>
        <p:nvPicPr>
          <p:cNvPr id="231" name="Google Shape;231;g356c3f1a739_0_10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1800" y="1885925"/>
            <a:ext cx="6553376" cy="26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6c3f1a739_0_10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9275" y="4953391"/>
            <a:ext cx="7056300" cy="17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6c3f1a739_0_10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ESnet SmartNICs</a:t>
            </a:r>
            <a:endParaRPr/>
          </a:p>
        </p:txBody>
      </p:sp>
      <p:sp>
        <p:nvSpPr>
          <p:cNvPr id="238" name="Google Shape;238;g356c3f1a739_0_10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Uses Xilinx Alveo FPGAs (U280 &amp; U55C) to enhance network processing via </a:t>
            </a:r>
            <a:r>
              <a:rPr lang="en-US" sz="2500" err="1"/>
              <a:t>SmartNICs</a:t>
            </a:r>
            <a:r>
              <a:rPr lang="en-US" sz="2500"/>
              <a:t>.</a:t>
            </a:r>
            <a:endParaRPr sz="2500"/>
          </a:p>
          <a:p>
            <a:pPr marL="457200" marR="0" lvl="0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Advantages: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Custom Logic: Flexible, tailored P4 processing.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Enhanced Control: cli for control plane operations.</a:t>
            </a:r>
            <a:endParaRPr sz="2500"/>
          </a:p>
          <a:p>
            <a:pPr marL="914400" marR="0" lvl="1" indent="-387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Testing: Probe counters and DPDK/</a:t>
            </a:r>
            <a:r>
              <a:rPr lang="en-US" sz="2500" err="1"/>
              <a:t>pktgen</a:t>
            </a:r>
            <a:r>
              <a:rPr lang="en-US" sz="2500"/>
              <a:t>.</a:t>
            </a:r>
            <a:endParaRPr sz="2500"/>
          </a:p>
        </p:txBody>
      </p:sp>
      <p:pic>
        <p:nvPicPr>
          <p:cNvPr id="239" name="Google Shape;239;g356c3f1a739_0_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7471" y="5278170"/>
            <a:ext cx="7798704" cy="1336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g356c3f1a739_0_1024"/>
          <p:cNvGrpSpPr/>
          <p:nvPr/>
        </p:nvGrpSpPr>
        <p:grpSpPr>
          <a:xfrm>
            <a:off x="6954421" y="52225"/>
            <a:ext cx="4946241" cy="1638611"/>
            <a:chOff x="6346175" y="22950"/>
            <a:chExt cx="5611800" cy="1859100"/>
          </a:xfrm>
        </p:grpSpPr>
        <p:sp>
          <p:nvSpPr>
            <p:cNvPr id="241" name="Google Shape;241;g356c3f1a739_0_1024"/>
            <p:cNvSpPr/>
            <p:nvPr/>
          </p:nvSpPr>
          <p:spPr>
            <a:xfrm>
              <a:off x="6346175" y="22950"/>
              <a:ext cx="5611800" cy="1859100"/>
            </a:xfrm>
            <a:prstGeom prst="rect">
              <a:avLst/>
            </a:prstGeom>
            <a:solidFill>
              <a:srgbClr val="1C458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242" name="Google Shape;242;g356c3f1a739_0_10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43300" y="86163"/>
              <a:ext cx="5417549" cy="1732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23B85F9-9CA8-2B5F-4522-0B5D742E7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  <a:sym typeface="Arial"/>
            </a:endParaRPr>
          </a:p>
        </p:txBody>
      </p:sp>
      <p:sp>
        <p:nvSpPr>
          <p:cNvPr id="78" name="Google Shape;78;g356c2a52386_1_181"/>
          <p:cNvSpPr txBox="1">
            <a:spLocks noGrp="1"/>
          </p:cNvSpPr>
          <p:nvPr>
            <p:ph type="title"/>
          </p:nvPr>
        </p:nvSpPr>
        <p:spPr>
          <a:xfrm>
            <a:off x="6582720" y="1293963"/>
            <a:ext cx="4998300" cy="245905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r>
              <a:rPr lang="en-US" sz="4800" b="1"/>
              <a:t>Introduction to the</a:t>
            </a:r>
            <a:br>
              <a:rPr lang="en-US" sz="4800" b="1"/>
            </a:br>
            <a:r>
              <a:rPr lang="en-US" sz="4800" b="1"/>
              <a:t>National Research</a:t>
            </a:r>
            <a:br>
              <a:rPr lang="en-US" sz="4800" b="1"/>
            </a:br>
            <a:r>
              <a:rPr lang="en-US" sz="4800" b="1"/>
              <a:t>Platform</a:t>
            </a:r>
          </a:p>
        </p:txBody>
      </p:sp>
      <p:sp>
        <p:nvSpPr>
          <p:cNvPr id="79" name="Google Shape;79;g356c2a52386_1_181"/>
          <p:cNvSpPr txBox="1">
            <a:spLocks noGrp="1"/>
          </p:cNvSpPr>
          <p:nvPr>
            <p:ph type="body" idx="1"/>
          </p:nvPr>
        </p:nvSpPr>
        <p:spPr>
          <a:xfrm>
            <a:off x="6582718" y="3874545"/>
            <a:ext cx="4998301" cy="149258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R="0" lvl="0">
              <a:lnSpc>
                <a:spcPct val="120000"/>
              </a:lnSpc>
              <a:spcAft>
                <a:spcPts val="0"/>
              </a:spcAft>
              <a:buClr>
                <a:srgbClr val="888888"/>
              </a:buClr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National Research Platform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Fall Training Series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68B5238-D6B7-1B82-DD34-9A5006DA37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378"/>
          <a:stretch>
            <a:fillRect/>
          </a:stretch>
        </p:blipFill>
        <p:spPr bwMode="auto">
          <a:xfrm>
            <a:off x="875638" y="1738410"/>
            <a:ext cx="5310996" cy="327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6c3f1a739_0_20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Challenges &amp; Outlook</a:t>
            </a:r>
            <a:endParaRPr/>
          </a:p>
        </p:txBody>
      </p:sp>
      <p:sp>
        <p:nvSpPr>
          <p:cNvPr id="85" name="Google Shape;85;g356c3f1a739_0_207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100" b="1"/>
              <a:t>Current Challenges</a:t>
            </a:r>
            <a:endParaRPr sz="2100" b="1"/>
          </a:p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Rising Demand:</a:t>
            </a:r>
            <a:r>
              <a:rPr lang="en-US" sz="2100"/>
              <a:t> Growing reliance on cyberinfrastructure (CI) for research and education.</a:t>
            </a:r>
            <a:endParaRPr sz="2100"/>
          </a:p>
          <a:p>
            <a:pPr marL="457200" indent="-3619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2100" b="1"/>
              <a:t>Access Inequality:</a:t>
            </a:r>
            <a:r>
              <a:rPr lang="en-US" sz="2100"/>
              <a:t> Widening gap between institutions with and without CI resources</a:t>
            </a:r>
          </a:p>
          <a:p>
            <a:pPr marL="457200" indent="-3619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en-US" sz="2100" b="1"/>
              <a:t>Architectural Fragmentation: </a:t>
            </a:r>
            <a:r>
              <a:rPr lang="en-US" sz="2100"/>
              <a:t>Post-Moore’s Law era complicates domain science adoption.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100" b="1"/>
              <a:t>Future Outlook</a:t>
            </a:r>
            <a:endParaRPr sz="2100" b="1"/>
          </a:p>
          <a:p>
            <a:pPr marL="457200" lvl="0" indent="-361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Equity Focus: </a:t>
            </a:r>
            <a:r>
              <a:rPr lang="en-US" sz="2100"/>
              <a:t>Prioritize CI access for </a:t>
            </a:r>
            <a:r>
              <a:rPr lang="en-US" sz="2100" i="1"/>
              <a:t>all</a:t>
            </a:r>
            <a:r>
              <a:rPr lang="en-US" sz="2100"/>
              <a:t> institutions.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Universal Connectivity:</a:t>
            </a:r>
            <a:r>
              <a:rPr lang="en-US" sz="2100"/>
              <a:t> Connect educational institutions to advanced CI.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Talent Empowerment: </a:t>
            </a:r>
            <a:r>
              <a:rPr lang="en-US" sz="2100"/>
              <a:t>Build environments for collaboration.</a:t>
            </a:r>
            <a:endParaRPr sz="2100"/>
          </a:p>
          <a:p>
            <a:pPr marL="4572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 sz="2100" b="1"/>
              <a:t>Global Leadership: </a:t>
            </a:r>
            <a:r>
              <a:rPr lang="en-US" sz="2100"/>
              <a:t>Invest holistically in CI to drive innovation and competitiveness.</a:t>
            </a:r>
            <a:endParaRPr sz="21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6c3f1a739_0_19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8CD"/>
              </a:buClr>
              <a:buSzPts val="4400"/>
              <a:buNone/>
            </a:pPr>
            <a:r>
              <a:rPr lang="en-US"/>
              <a:t>The National Research Platform</a:t>
            </a:r>
            <a:endParaRPr/>
          </a:p>
        </p:txBody>
      </p:sp>
      <p:sp>
        <p:nvSpPr>
          <p:cNvPr id="91" name="Google Shape;91;g356c3f1a739_0_19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The National Research Platform is a partnership of more than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70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 institutions.</a:t>
            </a:r>
            <a:endParaRPr lang="en-US" sz="2200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Led by researchers at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UC San Diego, University of Nebraska-Lincoln, and MGHPCC.</a:t>
            </a:r>
            <a:endParaRPr sz="2200" b="1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Includes contributions by the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National Science Foundation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the D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epartment of Energy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the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Department of Defense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 and many research universities and R&amp;E networking organizations in the US and around the world.</a:t>
            </a:r>
            <a:endParaRPr sz="2200">
              <a:latin typeface="Source Sans 3"/>
              <a:ea typeface="Source Sans 3"/>
              <a:cs typeface="Source Sans 3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NRP operates a primary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Kubernetes 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distribution cluster with hardware spanning across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3 continents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, called </a:t>
            </a:r>
            <a:r>
              <a:rPr lang="en-US" sz="2200" b="1">
                <a:latin typeface="Source Sans 3"/>
                <a:ea typeface="Source Sans 3"/>
                <a:cs typeface="Source Sans 3"/>
                <a:sym typeface="Source Sans 3"/>
              </a:rPr>
              <a:t>Nautilus</a:t>
            </a:r>
            <a:r>
              <a:rPr lang="en-US" sz="2200"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endParaRPr sz="2200">
              <a:latin typeface="Source Sans 3"/>
              <a:ea typeface="Source Sans 3"/>
              <a:cs typeface="Source Sans 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05501C-22D6-E2FA-2ACF-4A0EE291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298" y="182556"/>
            <a:ext cx="9771404" cy="59348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1783E-BC81-1076-855F-15E8F637EF53}"/>
              </a:ext>
            </a:extLst>
          </p:cNvPr>
          <p:cNvSpPr txBox="1"/>
          <p:nvPr/>
        </p:nvSpPr>
        <p:spPr>
          <a:xfrm>
            <a:off x="3569294" y="6117410"/>
            <a:ext cx="5053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800" b="1" kern="0" dirty="0">
                <a:solidFill>
                  <a:schemeClr val="accent1"/>
                </a:solidFill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https://dash.nrp-nautilus.io/</a:t>
            </a:r>
            <a:endParaRPr lang="en-US" sz="2800" b="1" kern="0" dirty="0">
              <a:solidFill>
                <a:schemeClr val="accent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07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g352046f3a82_0_97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825" y="585275"/>
            <a:ext cx="11108350" cy="50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2509</Words>
  <Application>Microsoft Macintosh PowerPoint</Application>
  <PresentationFormat>Widescreen</PresentationFormat>
  <Paragraphs>346</Paragraphs>
  <Slides>46</Slides>
  <Notes>37</Notes>
  <HiddenSlides>7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Aptos</vt:lpstr>
      <vt:lpstr>Aptos Display</vt:lpstr>
      <vt:lpstr>Arial</vt:lpstr>
      <vt:lpstr>Consolas</vt:lpstr>
      <vt:lpstr>Courier New</vt:lpstr>
      <vt:lpstr>Helvetica Neue</vt:lpstr>
      <vt:lpstr>Montserrat</vt:lpstr>
      <vt:lpstr>Noto Sans Symbols</vt:lpstr>
      <vt:lpstr>Segoe UI</vt:lpstr>
      <vt:lpstr>Source Sans 3</vt:lpstr>
      <vt:lpstr>Source Sans 3 SemiBold</vt:lpstr>
      <vt:lpstr>Source Sans Pro</vt:lpstr>
      <vt:lpstr>Teko</vt:lpstr>
      <vt:lpstr>Teko SemiBold</vt:lpstr>
      <vt:lpstr>ui-sans-serif</vt:lpstr>
      <vt:lpstr>Wingdings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Introduction to the National Research Platform</vt:lpstr>
      <vt:lpstr>Challenges &amp; Outlook</vt:lpstr>
      <vt:lpstr>The National Research Platform</vt:lpstr>
      <vt:lpstr>PowerPoint Presentation</vt:lpstr>
      <vt:lpstr>PowerPoint Presentation</vt:lpstr>
      <vt:lpstr>The Nautilus Cluster</vt:lpstr>
      <vt:lpstr>Hardware on Nautilus</vt:lpstr>
      <vt:lpstr>Hardware on Nautilus</vt:lpstr>
      <vt:lpstr>Storage Options on Nautilus</vt:lpstr>
      <vt:lpstr>User Support</vt:lpstr>
      <vt:lpstr>Using Nautilus and NRP</vt:lpstr>
      <vt:lpstr>Using Nautilus and NRP</vt:lpstr>
      <vt:lpstr>JupyterHub</vt:lpstr>
      <vt:lpstr>JupyterHub</vt:lpstr>
      <vt:lpstr>Classroom Support</vt:lpstr>
      <vt:lpstr>NAIRR Classroom Resources</vt:lpstr>
      <vt:lpstr>Coder</vt:lpstr>
      <vt:lpstr>Access via Coder + FPGAs</vt:lpstr>
      <vt:lpstr>Coder</vt:lpstr>
      <vt:lpstr>Terraform in Coder</vt:lpstr>
      <vt:lpstr>Kubernetes/k8s</vt:lpstr>
      <vt:lpstr>Kubernetes/k8s</vt:lpstr>
      <vt:lpstr>Kubernetes/k8s</vt:lpstr>
      <vt:lpstr>Kubernetes/k8s</vt:lpstr>
      <vt:lpstr>OpenAI-like Local LLM API – Safe &amp; Secure</vt:lpstr>
      <vt:lpstr>OpenAI-like Local LLM Chat – Safe &amp; Secure</vt:lpstr>
      <vt:lpstr>Using Nautilus and NRP</vt:lpstr>
      <vt:lpstr>Why Operators Care?  Heterogeneous Hardware at Scale ≠ Hyperscaler Problems </vt:lpstr>
      <vt:lpstr>Measuring &amp; Monitoring</vt:lpstr>
      <vt:lpstr>Observability and Controllability with sFlow</vt:lpstr>
      <vt:lpstr>Observability and Controllability with sFlow</vt:lpstr>
      <vt:lpstr>Prometheus &amp; Grafana</vt:lpstr>
      <vt:lpstr>Network Experiments on Nautilus</vt:lpstr>
      <vt:lpstr>The AutoGole/SENSE Topology</vt:lpstr>
      <vt:lpstr>PowerPoint Presentation</vt:lpstr>
      <vt:lpstr>ESnet SENSE</vt:lpstr>
      <vt:lpstr>ESnet SENSE</vt:lpstr>
      <vt:lpstr>The K8s SENSE Operator</vt:lpstr>
      <vt:lpstr>The K8s SENSE Operator</vt:lpstr>
      <vt:lpstr>FPGAs &amp; SmartNICs</vt:lpstr>
      <vt:lpstr>Testbed Integration</vt:lpstr>
      <vt:lpstr>ESnet SmartNICs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Sada, Mohammad Firas</dc:creator>
  <cp:lastModifiedBy>Sada, Mohammad Firas</cp:lastModifiedBy>
  <cp:revision>3</cp:revision>
  <dcterms:created xsi:type="dcterms:W3CDTF">2025-09-02T13:52:49Z</dcterms:created>
  <dcterms:modified xsi:type="dcterms:W3CDTF">2025-09-02T18:02:01Z</dcterms:modified>
</cp:coreProperties>
</file>